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63"/>
  </p:notesMasterIdLst>
  <p:sldIdLst>
    <p:sldId id="306" r:id="rId2"/>
    <p:sldId id="310" r:id="rId3"/>
    <p:sldId id="261" r:id="rId4"/>
    <p:sldId id="365" r:id="rId5"/>
    <p:sldId id="327" r:id="rId6"/>
    <p:sldId id="331" r:id="rId7"/>
    <p:sldId id="317" r:id="rId8"/>
    <p:sldId id="318" r:id="rId9"/>
    <p:sldId id="366" r:id="rId10"/>
    <p:sldId id="320" r:id="rId11"/>
    <p:sldId id="312" r:id="rId12"/>
    <p:sldId id="316" r:id="rId13"/>
    <p:sldId id="332" r:id="rId14"/>
    <p:sldId id="321" r:id="rId15"/>
    <p:sldId id="313" r:id="rId16"/>
    <p:sldId id="326" r:id="rId17"/>
    <p:sldId id="323" r:id="rId18"/>
    <p:sldId id="328" r:id="rId19"/>
    <p:sldId id="363" r:id="rId20"/>
    <p:sldId id="337" r:id="rId21"/>
    <p:sldId id="325" r:id="rId22"/>
    <p:sldId id="329" r:id="rId23"/>
    <p:sldId id="330" r:id="rId24"/>
    <p:sldId id="360" r:id="rId25"/>
    <p:sldId id="314" r:id="rId26"/>
    <p:sldId id="334" r:id="rId27"/>
    <p:sldId id="370" r:id="rId28"/>
    <p:sldId id="371" r:id="rId29"/>
    <p:sldId id="372" r:id="rId30"/>
    <p:sldId id="373" r:id="rId31"/>
    <p:sldId id="374" r:id="rId32"/>
    <p:sldId id="349" r:id="rId33"/>
    <p:sldId id="335" r:id="rId34"/>
    <p:sldId id="350" r:id="rId35"/>
    <p:sldId id="352" r:id="rId36"/>
    <p:sldId id="367" r:id="rId37"/>
    <p:sldId id="336" r:id="rId38"/>
    <p:sldId id="362" r:id="rId39"/>
    <p:sldId id="354" r:id="rId40"/>
    <p:sldId id="368" r:id="rId41"/>
    <p:sldId id="315" r:id="rId42"/>
    <p:sldId id="342" r:id="rId43"/>
    <p:sldId id="343" r:id="rId44"/>
    <p:sldId id="357" r:id="rId45"/>
    <p:sldId id="285" r:id="rId46"/>
    <p:sldId id="287" r:id="rId47"/>
    <p:sldId id="375" r:id="rId48"/>
    <p:sldId id="376" r:id="rId49"/>
    <p:sldId id="377" r:id="rId50"/>
    <p:sldId id="338" r:id="rId51"/>
    <p:sldId id="346" r:id="rId52"/>
    <p:sldId id="355" r:id="rId53"/>
    <p:sldId id="369" r:id="rId54"/>
    <p:sldId id="348" r:id="rId55"/>
    <p:sldId id="364" r:id="rId56"/>
    <p:sldId id="347" r:id="rId57"/>
    <p:sldId id="339" r:id="rId58"/>
    <p:sldId id="345" r:id="rId59"/>
    <p:sldId id="356" r:id="rId60"/>
    <p:sldId id="344" r:id="rId61"/>
    <p:sldId id="340" r:id="rId62"/>
  </p:sldIdLst>
  <p:sldSz cx="9144000" cy="5143500" type="screen16x9"/>
  <p:notesSz cx="6858000" cy="9144000"/>
  <p:embeddedFontLst>
    <p:embeddedFont>
      <p:font typeface="Asap" panose="020B0604020202020204" charset="0"/>
      <p:regular r:id="rId64"/>
      <p:bold r:id="rId65"/>
      <p:italic r:id="rId66"/>
      <p:boldItalic r:id="rId67"/>
    </p:embeddedFont>
    <p:embeddedFont>
      <p:font typeface="Cambria Math" panose="02040503050406030204" pitchFamily="18" charset="0"/>
      <p:regular r:id="rId68"/>
    </p:embeddedFont>
    <p:embeddedFont>
      <p:font typeface="DM Sans" pitchFamily="2"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380B2EDF-CA54-4B11-9623-FC5EDBB52E01}">
          <p14:sldIdLst>
            <p14:sldId id="306"/>
            <p14:sldId id="310"/>
            <p14:sldId id="261"/>
            <p14:sldId id="365"/>
            <p14:sldId id="327"/>
            <p14:sldId id="331"/>
            <p14:sldId id="317"/>
            <p14:sldId id="318"/>
            <p14:sldId id="366"/>
            <p14:sldId id="320"/>
            <p14:sldId id="312"/>
            <p14:sldId id="316"/>
            <p14:sldId id="332"/>
            <p14:sldId id="321"/>
            <p14:sldId id="313"/>
            <p14:sldId id="326"/>
            <p14:sldId id="323"/>
            <p14:sldId id="328"/>
            <p14:sldId id="363"/>
            <p14:sldId id="337"/>
            <p14:sldId id="325"/>
            <p14:sldId id="329"/>
            <p14:sldId id="330"/>
            <p14:sldId id="360"/>
            <p14:sldId id="314"/>
            <p14:sldId id="334"/>
            <p14:sldId id="370"/>
            <p14:sldId id="371"/>
            <p14:sldId id="372"/>
            <p14:sldId id="373"/>
            <p14:sldId id="374"/>
            <p14:sldId id="349"/>
            <p14:sldId id="335"/>
            <p14:sldId id="350"/>
            <p14:sldId id="352"/>
            <p14:sldId id="367"/>
            <p14:sldId id="336"/>
            <p14:sldId id="362"/>
            <p14:sldId id="354"/>
            <p14:sldId id="368"/>
            <p14:sldId id="315"/>
            <p14:sldId id="342"/>
            <p14:sldId id="343"/>
            <p14:sldId id="357"/>
            <p14:sldId id="285"/>
            <p14:sldId id="287"/>
            <p14:sldId id="375"/>
            <p14:sldId id="376"/>
            <p14:sldId id="377"/>
            <p14:sldId id="338"/>
            <p14:sldId id="346"/>
            <p14:sldId id="355"/>
            <p14:sldId id="369"/>
            <p14:sldId id="348"/>
            <p14:sldId id="364"/>
            <p14:sldId id="347"/>
            <p14:sldId id="339"/>
            <p14:sldId id="345"/>
            <p14:sldId id="356"/>
            <p14:sldId id="344"/>
            <p14:sldId id="340"/>
          </p14:sldIdLst>
        </p14:section>
      </p14:sectionLst>
    </p:ext>
    <p:ext uri="{EFAFB233-063F-42B5-8137-9DF3F51BA10A}">
      <p15:sldGuideLst xmlns:p15="http://schemas.microsoft.com/office/powerpoint/2012/main">
        <p15:guide id="1" orient="horz" pos="520">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4A4592"/>
    <a:srgbClr val="4C4692"/>
    <a:srgbClr val="F97376"/>
    <a:srgbClr val="0A0A0A"/>
    <a:srgbClr val="7970A9"/>
    <a:srgbClr val="FA8789"/>
    <a:srgbClr val="F38D51"/>
    <a:srgbClr val="A78EDA"/>
    <a:srgbClr val="D6CA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D3BA3E-7C2A-7E97-41AF-8D1A48189343}" v="3" dt="2024-12-06T21:45:42.427"/>
  </p1510:revLst>
</p1510:revInfo>
</file>

<file path=ppt/tableStyles.xml><?xml version="1.0" encoding="utf-8"?>
<a:tblStyleLst xmlns:a="http://schemas.openxmlformats.org/drawingml/2006/main" def="{48CD9FF2-6CB9-425E-8B72-B6260456BD12}">
  <a:tblStyle styleId="{48CD9FF2-6CB9-425E-8B72-B6260456BD1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5980" autoAdjust="0"/>
  </p:normalViewPr>
  <p:slideViewPr>
    <p:cSldViewPr snapToGrid="0">
      <p:cViewPr varScale="1">
        <p:scale>
          <a:sx n="195" d="100"/>
          <a:sy n="195" d="100"/>
        </p:scale>
        <p:origin x="696" y="150"/>
      </p:cViewPr>
      <p:guideLst>
        <p:guide orient="horz" pos="5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notesMaster" Target="notesMasters/notesMaster1.xml"/><Relationship Id="rId68" Type="http://schemas.openxmlformats.org/officeDocument/2006/relationships/font" Target="fonts/font5.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3.fntdata"/><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1.fntdata"/><Relationship Id="rId69" Type="http://schemas.openxmlformats.org/officeDocument/2006/relationships/font" Target="fonts/font6.fntdata"/><Relationship Id="rId77"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7.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2.fntdata"/><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8.fntdata"/><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gif>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51.png>
</file>

<file path=ppt/media/image52.png>
</file>

<file path=ppt/media/image53.jpeg>
</file>

<file path=ppt/media/image54.jpeg>
</file>

<file path=ppt/media/image55.png>
</file>

<file path=ppt/media/image56.png>
</file>

<file path=ppt/media/image57.jpeg>
</file>

<file path=ppt/media/image58.png>
</file>

<file path=ppt/media/image59.png>
</file>

<file path=ppt/media/image6.jpeg>
</file>

<file path=ppt/media/image60.png>
</file>

<file path=ppt/media/image61.png>
</file>

<file path=ppt/media/image62.png>
</file>

<file path=ppt/media/image63.jpeg>
</file>

<file path=ppt/media/image64.jpeg>
</file>

<file path=ppt/media/image65.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hemeOverride" Target="../theme/themeOverride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062;gd431007ba2_0_208:notes"/>
          <p:cNvSpPr>
            <a:spLocks noGrp="1" noRot="1" noChangeAspect="1" noChangeArrowheads="1"/>
            <a:extLst>
              <a:ext uri="smNativeData">
                <pr:smNativeData xmlns:mc="http://schemas.openxmlformats.org/markup-compatibility/2006" xmlns:p14="http://schemas.microsoft.com/office/powerpoint/2010/main" xmlns:p15="http://schemas.microsoft.com/office/powerpoint/2012/main"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063;gd431007ba2_0_208:notes"/>
          <p:cNvSpPr>
            <a:spLocks noGrp="1" noChangeArrowheads="1"/>
            <a:extLst>
              <a:ext uri="smNativeData">
                <pr:smNativeData xmlns:mc="http://schemas.openxmlformats.org/markup-compatibility/2006" xmlns:p14="http://schemas.microsoft.com/office/powerpoint/2010/main" xmlns:p15="http://schemas.microsoft.com/office/powerpoint/2012/main"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endParaRPr/>
          </a:p>
        </p:txBody>
      </p:sp>
    </p:spTree>
  </p:cSld>
  <p:clrMapOvr>
    <a:overrideClrMapping bg1="lt1" tx1="dk1" bg2="dk2" tx2="lt2" accent1="accent1" accent2="accent2" accent3="accent3" accent4="accent4" accent5="accent5" accent6="accent6" hlink="hlink" folHlink="folHlink"/>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5">
          <a:extLst>
            <a:ext uri="{FF2B5EF4-FFF2-40B4-BE49-F238E27FC236}">
              <a16:creationId xmlns:a16="http://schemas.microsoft.com/office/drawing/2014/main" id="{4A86B2F1-347D-A8DB-8189-3A2807FDAEDF}"/>
            </a:ext>
          </a:extLst>
        </p:cNvPr>
        <p:cNvGrpSpPr/>
        <p:nvPr/>
      </p:nvGrpSpPr>
      <p:grpSpPr>
        <a:xfrm>
          <a:off x="0" y="0"/>
          <a:ext cx="0" cy="0"/>
          <a:chOff x="0" y="0"/>
          <a:chExt cx="0" cy="0"/>
        </a:xfrm>
      </p:grpSpPr>
      <p:sp>
        <p:nvSpPr>
          <p:cNvPr id="4146" name="Google Shape;4146;g1b635b8c597_0_5556:notes">
            <a:extLst>
              <a:ext uri="{FF2B5EF4-FFF2-40B4-BE49-F238E27FC236}">
                <a16:creationId xmlns:a16="http://schemas.microsoft.com/office/drawing/2014/main" id="{562FA98E-AB33-500D-FC67-344FA117B3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7" name="Google Shape;4147;g1b635b8c597_0_5556:notes">
            <a:extLst>
              <a:ext uri="{FF2B5EF4-FFF2-40B4-BE49-F238E27FC236}">
                <a16:creationId xmlns:a16="http://schemas.microsoft.com/office/drawing/2014/main" id="{9C8043B7-9349-1580-8AA9-9E57F6E4DF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7103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E754AE-0CA0-8BCF-3E6E-FD4C741EDE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C667BC-35C5-8EF5-BA10-6CF068383D4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58A559D-EC26-A494-DD51-ECE4E1AA7475}"/>
              </a:ext>
            </a:extLst>
          </p:cNvPr>
          <p:cNvSpPr>
            <a:spLocks noGrp="1"/>
          </p:cNvSpPr>
          <p:nvPr>
            <p:ph type="body" idx="1"/>
          </p:nvPr>
        </p:nvSpPr>
        <p:spPr/>
        <p:txBody>
          <a:bodyPr/>
          <a:lstStyle/>
          <a:p>
            <a:r>
              <a:rPr lang="en-US" dirty="0"/>
              <a:t>“File:Harvard </a:t>
            </a:r>
            <a:r>
              <a:rPr lang="en-US" dirty="0" err="1"/>
              <a:t>architecture.svg</a:t>
            </a:r>
            <a:r>
              <a:rPr lang="en-US" dirty="0"/>
              <a:t> - Wikimedia Commons,” Wikimedia.org, May 11, 2010. https://commons.wikimedia.org/wiki/File:Harvard </a:t>
            </a:r>
            <a:r>
              <a:rPr lang="en-US" dirty="0" err="1"/>
              <a:t>architecture.svg</a:t>
            </a:r>
            <a:endParaRPr lang="en-US" dirty="0"/>
          </a:p>
          <a:p>
            <a:r>
              <a:rPr lang="en-US" dirty="0"/>
              <a:t>“File:2-bit </a:t>
            </a:r>
            <a:r>
              <a:rPr lang="en-US" dirty="0" err="1"/>
              <a:t>ALU.svg</a:t>
            </a:r>
            <a:r>
              <a:rPr lang="en-US" dirty="0"/>
              <a:t> - </a:t>
            </a:r>
            <a:r>
              <a:rPr lang="en-US" dirty="0" err="1"/>
              <a:t>Wikibooks</a:t>
            </a:r>
            <a:r>
              <a:rPr lang="en-US" dirty="0"/>
              <a:t>, open books for an open world,” Wikibooks.org, Oct. 18, 2011. https://en.wikibooks.org/wiki/File:2-bit </a:t>
            </a:r>
            <a:r>
              <a:rPr lang="en-US" dirty="0" err="1"/>
              <a:t>ALU.svg</a:t>
            </a:r>
            <a:endParaRPr lang="en-US" dirty="0"/>
          </a:p>
          <a:p>
            <a:r>
              <a:rPr lang="en-US" dirty="0"/>
              <a:t>“A Simple ALU, drawn from the </a:t>
            </a:r>
            <a:r>
              <a:rPr lang="en-US" dirty="0" err="1"/>
              <a:t>ZipCPU</a:t>
            </a:r>
            <a:r>
              <a:rPr lang="en-US" dirty="0"/>
              <a:t>,” zipcpu.com. https://zipcpu.com/zipcpu/2017/08/11/simple-alu.html</a:t>
            </a:r>
          </a:p>
          <a:p>
            <a:endParaRPr lang="en-US" dirty="0"/>
          </a:p>
        </p:txBody>
      </p:sp>
    </p:spTree>
    <p:extLst>
      <p:ext uri="{BB962C8B-B14F-4D97-AF65-F5344CB8AC3E}">
        <p14:creationId xmlns:p14="http://schemas.microsoft.com/office/powerpoint/2010/main" val="5606800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Must have an undecidable input</a:t>
            </a:r>
          </a:p>
        </p:txBody>
      </p:sp>
    </p:spTree>
    <p:extLst>
      <p:ext uri="{BB962C8B-B14F-4D97-AF65-F5344CB8AC3E}">
        <p14:creationId xmlns:p14="http://schemas.microsoft.com/office/powerpoint/2010/main" val="41689169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6CF3A9-026C-DF3A-5D6C-95D6D4AB00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D1A209-1D6E-44E6-EF2F-A20CCDD31C0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03EDC50-BBBC-DB77-682F-E77AE9DADE0A}"/>
              </a:ext>
            </a:extLst>
          </p:cNvPr>
          <p:cNvSpPr>
            <a:spLocks noGrp="1"/>
          </p:cNvSpPr>
          <p:nvPr>
            <p:ph type="body" idx="1"/>
          </p:nvPr>
        </p:nvSpPr>
        <p:spPr/>
        <p:txBody>
          <a:bodyPr/>
          <a:lstStyle/>
          <a:p>
            <a:r>
              <a:rPr lang="en-US" dirty="0"/>
              <a:t>“File:One-d-cellular-automaton-rule-110.gif - Wikimedia Commons,” Wikimedia.org, Nov. 20, 2018. https://commons.wikimedia.org/wiki/File:One-d-cellular-automaton-rule-110.gif</a:t>
            </a:r>
          </a:p>
          <a:p>
            <a:r>
              <a:rPr lang="en-US" dirty="0"/>
              <a:t>https://upload.wikimedia.org/wikipedia/commons/e/e5/Gospers_glider_gun.gif</a:t>
            </a:r>
          </a:p>
          <a:p>
            <a:endParaRPr lang="en-US" dirty="0"/>
          </a:p>
        </p:txBody>
      </p:sp>
    </p:spTree>
    <p:extLst>
      <p:ext uri="{BB962C8B-B14F-4D97-AF65-F5344CB8AC3E}">
        <p14:creationId xmlns:p14="http://schemas.microsoft.com/office/powerpoint/2010/main" val="3024252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https://www.pngitem.com/middle/iRwoRob_haskell-programming-language-logo-hd-png-download/</a:t>
            </a:r>
          </a:p>
          <a:p>
            <a:r>
              <a:rPr lang="en-US" dirty="0"/>
              <a:t>https://spin.atomicobject.com/elixir-test-multiple-environments/</a:t>
            </a:r>
          </a:p>
          <a:p>
            <a:r>
              <a:rPr lang="en-US" dirty="0"/>
              <a:t>https://www.redbubble.com/i/sticker/Racket-Programming-Language-large-logo-by-spdegabrielle/41182568.EJUG5</a:t>
            </a:r>
          </a:p>
        </p:txBody>
      </p:sp>
    </p:spTree>
    <p:extLst>
      <p:ext uri="{BB962C8B-B14F-4D97-AF65-F5344CB8AC3E}">
        <p14:creationId xmlns:p14="http://schemas.microsoft.com/office/powerpoint/2010/main" val="42173112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Car = first let</a:t>
            </a:r>
          </a:p>
          <a:p>
            <a:r>
              <a:rPr lang="en-US" dirty="0" err="1"/>
              <a:t>Cdr</a:t>
            </a:r>
            <a:r>
              <a:rPr lang="en-US" dirty="0"/>
              <a:t> = last element</a:t>
            </a:r>
          </a:p>
          <a:p>
            <a:r>
              <a:rPr lang="en-US" dirty="0"/>
              <a:t>Pair = Cons</a:t>
            </a:r>
          </a:p>
        </p:txBody>
      </p:sp>
    </p:spTree>
    <p:extLst>
      <p:ext uri="{BB962C8B-B14F-4D97-AF65-F5344CB8AC3E}">
        <p14:creationId xmlns:p14="http://schemas.microsoft.com/office/powerpoint/2010/main" val="3169621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5">
          <a:extLst>
            <a:ext uri="{FF2B5EF4-FFF2-40B4-BE49-F238E27FC236}">
              <a16:creationId xmlns:a16="http://schemas.microsoft.com/office/drawing/2014/main" id="{9A588963-D707-9D23-D4CB-AA4CF28580D4}"/>
            </a:ext>
          </a:extLst>
        </p:cNvPr>
        <p:cNvGrpSpPr/>
        <p:nvPr/>
      </p:nvGrpSpPr>
      <p:grpSpPr>
        <a:xfrm>
          <a:off x="0" y="0"/>
          <a:ext cx="0" cy="0"/>
          <a:chOff x="0" y="0"/>
          <a:chExt cx="0" cy="0"/>
        </a:xfrm>
      </p:grpSpPr>
      <p:sp>
        <p:nvSpPr>
          <p:cNvPr id="4146" name="Google Shape;4146;g1b635b8c597_0_5556:notes">
            <a:extLst>
              <a:ext uri="{FF2B5EF4-FFF2-40B4-BE49-F238E27FC236}">
                <a16:creationId xmlns:a16="http://schemas.microsoft.com/office/drawing/2014/main" id="{1CC4B2BC-2BFB-5751-B971-AAF12596D3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7" name="Google Shape;4147;g1b635b8c597_0_5556:notes">
            <a:extLst>
              <a:ext uri="{FF2B5EF4-FFF2-40B4-BE49-F238E27FC236}">
                <a16:creationId xmlns:a16="http://schemas.microsoft.com/office/drawing/2014/main" id="{5EB4153F-6292-A372-ACEE-E120B6B5FF7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71627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More than happy to provide in depth explanation </a:t>
            </a:r>
          </a:p>
        </p:txBody>
      </p:sp>
    </p:spTree>
    <p:extLst>
      <p:ext uri="{BB962C8B-B14F-4D97-AF65-F5344CB8AC3E}">
        <p14:creationId xmlns:p14="http://schemas.microsoft.com/office/powerpoint/2010/main" val="4222698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1. </a:t>
            </a:r>
            <a:r>
              <a:rPr lang="en-US" dirty="0" err="1"/>
              <a:t>getDisplay</a:t>
            </a:r>
            <a:r>
              <a:rPr lang="en-US" dirty="0"/>
              <a:t>(</a:t>
            </a:r>
            <a:r>
              <a:rPr lang="en-US" dirty="0" err="1"/>
              <a:t>myName</a:t>
            </a:r>
            <a:r>
              <a:rPr lang="en-US" dirty="0"/>
              <a:t>): the current cell requests another cell for their </a:t>
            </a:r>
            <a:r>
              <a:rPr lang="en-US" dirty="0" err="1"/>
              <a:t>currState</a:t>
            </a:r>
            <a:r>
              <a:rPr lang="en-US" dirty="0"/>
              <a:t> value. It passes the current cells name so that the receiver may transmit the data back to this cell.</a:t>
            </a:r>
          </a:p>
          <a:p>
            <a:r>
              <a:rPr lang="en-US" dirty="0"/>
              <a:t>2. </a:t>
            </a:r>
            <a:r>
              <a:rPr lang="en-US" dirty="0" err="1"/>
              <a:t>calculateNextState</a:t>
            </a:r>
            <a:r>
              <a:rPr lang="en-US" dirty="0"/>
              <a:t>(): this event is sent from the controller to all cells. It instructs the cells to calculate their next state (true == On).</a:t>
            </a:r>
          </a:p>
          <a:p>
            <a:r>
              <a:rPr lang="en-US" dirty="0"/>
              <a:t>3. </a:t>
            </a:r>
            <a:r>
              <a:rPr lang="en-US" dirty="0" err="1"/>
              <a:t>updateAllCells</a:t>
            </a:r>
            <a:r>
              <a:rPr lang="en-US" dirty="0"/>
              <a:t>(): this event is sent from the controller to all cells. It instructs the cells to update their </a:t>
            </a:r>
            <a:r>
              <a:rPr lang="en-US" dirty="0" err="1"/>
              <a:t>currCellIsOn</a:t>
            </a:r>
            <a:r>
              <a:rPr lang="en-US" dirty="0"/>
              <a:t> to the value of </a:t>
            </a:r>
            <a:r>
              <a:rPr lang="en-US" dirty="0" err="1"/>
              <a:t>nextStateCurrCellIsOn</a:t>
            </a:r>
            <a:r>
              <a:rPr lang="en-US" dirty="0"/>
              <a:t>.</a:t>
            </a:r>
          </a:p>
          <a:p>
            <a:r>
              <a:rPr lang="en-US" dirty="0"/>
              <a:t>4. </a:t>
            </a:r>
            <a:r>
              <a:rPr lang="en-US" dirty="0" err="1"/>
              <a:t>initializeCell</a:t>
            </a:r>
            <a:r>
              <a:rPr lang="en-US" dirty="0"/>
              <a:t>(Value): this event is sent from the controller to all programmer-defined cells. It instructs the cell to update it’s </a:t>
            </a:r>
            <a:r>
              <a:rPr lang="en-US" dirty="0" err="1"/>
              <a:t>currCellIsOn</a:t>
            </a:r>
            <a:r>
              <a:rPr lang="en-US" dirty="0"/>
              <a:t> to the given Value, with Value ∈ {</a:t>
            </a:r>
            <a:r>
              <a:rPr lang="en-US" dirty="0" err="1"/>
              <a:t>true,false</a:t>
            </a:r>
            <a:r>
              <a:rPr lang="en-US" dirty="0"/>
              <a:t>}.</a:t>
            </a:r>
          </a:p>
        </p:txBody>
      </p:sp>
    </p:spTree>
    <p:extLst>
      <p:ext uri="{BB962C8B-B14F-4D97-AF65-F5344CB8AC3E}">
        <p14:creationId xmlns:p14="http://schemas.microsoft.com/office/powerpoint/2010/main" val="5483793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1. </a:t>
            </a:r>
            <a:r>
              <a:rPr lang="en-US" dirty="0" err="1"/>
              <a:t>getDisplay</a:t>
            </a:r>
            <a:r>
              <a:rPr lang="en-US" dirty="0"/>
              <a:t>(</a:t>
            </a:r>
            <a:r>
              <a:rPr lang="en-US" dirty="0" err="1"/>
              <a:t>myName</a:t>
            </a:r>
            <a:r>
              <a:rPr lang="en-US" dirty="0"/>
              <a:t>): the current cell requests another cell for their </a:t>
            </a:r>
            <a:r>
              <a:rPr lang="en-US" dirty="0" err="1"/>
              <a:t>currState</a:t>
            </a:r>
            <a:r>
              <a:rPr lang="en-US" dirty="0"/>
              <a:t> value. It passes the current cells name so that the receiver may transmit the data back to this cell.</a:t>
            </a:r>
          </a:p>
          <a:p>
            <a:r>
              <a:rPr lang="en-US" dirty="0"/>
              <a:t>2. </a:t>
            </a:r>
            <a:r>
              <a:rPr lang="en-US" dirty="0" err="1"/>
              <a:t>calculateNextState</a:t>
            </a:r>
            <a:r>
              <a:rPr lang="en-US" dirty="0"/>
              <a:t>(): this event is sent from the controller to all cells. It instructs the cells to calculate their next state (true == On).</a:t>
            </a:r>
          </a:p>
          <a:p>
            <a:r>
              <a:rPr lang="en-US" dirty="0"/>
              <a:t>3. </a:t>
            </a:r>
            <a:r>
              <a:rPr lang="en-US" dirty="0" err="1"/>
              <a:t>updateAllCells</a:t>
            </a:r>
            <a:r>
              <a:rPr lang="en-US" dirty="0"/>
              <a:t>(): this event is sent from the controller to all cells. It instructs the cells to update their </a:t>
            </a:r>
            <a:r>
              <a:rPr lang="en-US" dirty="0" err="1"/>
              <a:t>currCellIsOn</a:t>
            </a:r>
            <a:r>
              <a:rPr lang="en-US" dirty="0"/>
              <a:t> to the value of </a:t>
            </a:r>
            <a:r>
              <a:rPr lang="en-US" dirty="0" err="1"/>
              <a:t>nextStateCurrCellIsOn</a:t>
            </a:r>
            <a:r>
              <a:rPr lang="en-US" dirty="0"/>
              <a:t>.</a:t>
            </a:r>
          </a:p>
          <a:p>
            <a:r>
              <a:rPr lang="en-US" dirty="0"/>
              <a:t>4. </a:t>
            </a:r>
            <a:r>
              <a:rPr lang="en-US" dirty="0" err="1"/>
              <a:t>initializeCell</a:t>
            </a:r>
            <a:r>
              <a:rPr lang="en-US" dirty="0"/>
              <a:t>(Value): this event is sent from the controller to all programmer-defined cells. It instructs the cell to update it’s </a:t>
            </a:r>
            <a:r>
              <a:rPr lang="en-US" dirty="0" err="1"/>
              <a:t>currCellIsOn</a:t>
            </a:r>
            <a:r>
              <a:rPr lang="en-US" dirty="0"/>
              <a:t> to the given Value, with Value ∈ {</a:t>
            </a:r>
            <a:r>
              <a:rPr lang="en-US" dirty="0" err="1"/>
              <a:t>true,false</a:t>
            </a:r>
            <a:r>
              <a:rPr lang="en-US" dirty="0"/>
              <a:t>}.</a:t>
            </a:r>
          </a:p>
          <a:p>
            <a:endParaRPr lang="en-US" dirty="0"/>
          </a:p>
        </p:txBody>
      </p:sp>
    </p:spTree>
    <p:extLst>
      <p:ext uri="{BB962C8B-B14F-4D97-AF65-F5344CB8AC3E}">
        <p14:creationId xmlns:p14="http://schemas.microsoft.com/office/powerpoint/2010/main" val="36648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5"/>
        <p:cNvGrpSpPr/>
        <p:nvPr/>
      </p:nvGrpSpPr>
      <p:grpSpPr>
        <a:xfrm>
          <a:off x="0" y="0"/>
          <a:ext cx="0" cy="0"/>
          <a:chOff x="0" y="0"/>
          <a:chExt cx="0" cy="0"/>
        </a:xfrm>
      </p:grpSpPr>
      <p:sp>
        <p:nvSpPr>
          <p:cNvPr id="4146" name="Google Shape;4146;g1b635b8c597_0_5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7" name="Google Shape;4147;g1b635b8c597_0_5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5">
          <a:extLst>
            <a:ext uri="{FF2B5EF4-FFF2-40B4-BE49-F238E27FC236}">
              <a16:creationId xmlns:a16="http://schemas.microsoft.com/office/drawing/2014/main" id="{F8516726-C57C-778F-2082-F593DD99638C}"/>
            </a:ext>
          </a:extLst>
        </p:cNvPr>
        <p:cNvGrpSpPr/>
        <p:nvPr/>
      </p:nvGrpSpPr>
      <p:grpSpPr>
        <a:xfrm>
          <a:off x="0" y="0"/>
          <a:ext cx="0" cy="0"/>
          <a:chOff x="0" y="0"/>
          <a:chExt cx="0" cy="0"/>
        </a:xfrm>
      </p:grpSpPr>
      <p:sp>
        <p:nvSpPr>
          <p:cNvPr id="4146" name="Google Shape;4146;g1b635b8c597_0_5556:notes">
            <a:extLst>
              <a:ext uri="{FF2B5EF4-FFF2-40B4-BE49-F238E27FC236}">
                <a16:creationId xmlns:a16="http://schemas.microsoft.com/office/drawing/2014/main" id="{AE63591F-3FE1-D749-2763-DDC7408C44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7" name="Google Shape;4147;g1b635b8c597_0_5556:notes">
            <a:extLst>
              <a:ext uri="{FF2B5EF4-FFF2-40B4-BE49-F238E27FC236}">
                <a16:creationId xmlns:a16="http://schemas.microsoft.com/office/drawing/2014/main" id="{19758E64-CCA5-9C7E-D130-59D72E9E5D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58706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5"/>
        <p:cNvGrpSpPr/>
        <p:nvPr/>
      </p:nvGrpSpPr>
      <p:grpSpPr>
        <a:xfrm>
          <a:off x="0" y="0"/>
          <a:ext cx="0" cy="0"/>
          <a:chOff x="0" y="0"/>
          <a:chExt cx="0" cy="0"/>
        </a:xfrm>
      </p:grpSpPr>
      <p:sp>
        <p:nvSpPr>
          <p:cNvPr id="4886" name="Google Shape;4886;g1340135a08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7" name="Google Shape;4887;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1"/>
        <p:cNvGrpSpPr/>
        <p:nvPr/>
      </p:nvGrpSpPr>
      <p:grpSpPr>
        <a:xfrm>
          <a:off x="0" y="0"/>
          <a:ext cx="0" cy="0"/>
          <a:chOff x="0" y="0"/>
          <a:chExt cx="0" cy="0"/>
        </a:xfrm>
      </p:grpSpPr>
      <p:sp>
        <p:nvSpPr>
          <p:cNvPr id="5002" name="Google Shape;5002;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3" name="Google Shape;5003;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1">
          <a:extLst>
            <a:ext uri="{FF2B5EF4-FFF2-40B4-BE49-F238E27FC236}">
              <a16:creationId xmlns:a16="http://schemas.microsoft.com/office/drawing/2014/main" id="{6EFF6C5E-82DE-A601-2E28-439303B48501}"/>
            </a:ext>
          </a:extLst>
        </p:cNvPr>
        <p:cNvGrpSpPr/>
        <p:nvPr/>
      </p:nvGrpSpPr>
      <p:grpSpPr>
        <a:xfrm>
          <a:off x="0" y="0"/>
          <a:ext cx="0" cy="0"/>
          <a:chOff x="0" y="0"/>
          <a:chExt cx="0" cy="0"/>
        </a:xfrm>
      </p:grpSpPr>
      <p:sp>
        <p:nvSpPr>
          <p:cNvPr id="5002" name="Google Shape;5002;g51b1a71d38_3_0:notes">
            <a:extLst>
              <a:ext uri="{FF2B5EF4-FFF2-40B4-BE49-F238E27FC236}">
                <a16:creationId xmlns:a16="http://schemas.microsoft.com/office/drawing/2014/main" id="{0BD62178-104D-4CF9-4888-790C7A06F3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3" name="Google Shape;5003;g51b1a71d38_3_0:notes">
            <a:extLst>
              <a:ext uri="{FF2B5EF4-FFF2-40B4-BE49-F238E27FC236}">
                <a16:creationId xmlns:a16="http://schemas.microsoft.com/office/drawing/2014/main" id="{83FC2F0E-55C2-4B65-B9C0-DB7DD251A7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69238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1">
          <a:extLst>
            <a:ext uri="{FF2B5EF4-FFF2-40B4-BE49-F238E27FC236}">
              <a16:creationId xmlns:a16="http://schemas.microsoft.com/office/drawing/2014/main" id="{92178BB8-3A59-DAFE-9CDB-27475FCF3248}"/>
            </a:ext>
          </a:extLst>
        </p:cNvPr>
        <p:cNvGrpSpPr/>
        <p:nvPr/>
      </p:nvGrpSpPr>
      <p:grpSpPr>
        <a:xfrm>
          <a:off x="0" y="0"/>
          <a:ext cx="0" cy="0"/>
          <a:chOff x="0" y="0"/>
          <a:chExt cx="0" cy="0"/>
        </a:xfrm>
      </p:grpSpPr>
      <p:sp>
        <p:nvSpPr>
          <p:cNvPr id="5002" name="Google Shape;5002;g51b1a71d38_3_0:notes">
            <a:extLst>
              <a:ext uri="{FF2B5EF4-FFF2-40B4-BE49-F238E27FC236}">
                <a16:creationId xmlns:a16="http://schemas.microsoft.com/office/drawing/2014/main" id="{35335072-44B2-C56F-5A47-577B0229C3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3" name="Google Shape;5003;g51b1a71d38_3_0:notes">
            <a:extLst>
              <a:ext uri="{FF2B5EF4-FFF2-40B4-BE49-F238E27FC236}">
                <a16:creationId xmlns:a16="http://schemas.microsoft.com/office/drawing/2014/main" id="{34D68A34-C749-B744-9DC2-BC4C8D39A4A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53072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1">
          <a:extLst>
            <a:ext uri="{FF2B5EF4-FFF2-40B4-BE49-F238E27FC236}">
              <a16:creationId xmlns:a16="http://schemas.microsoft.com/office/drawing/2014/main" id="{76F39995-B57B-1613-DE91-6D99F41EC843}"/>
            </a:ext>
          </a:extLst>
        </p:cNvPr>
        <p:cNvGrpSpPr/>
        <p:nvPr/>
      </p:nvGrpSpPr>
      <p:grpSpPr>
        <a:xfrm>
          <a:off x="0" y="0"/>
          <a:ext cx="0" cy="0"/>
          <a:chOff x="0" y="0"/>
          <a:chExt cx="0" cy="0"/>
        </a:xfrm>
      </p:grpSpPr>
      <p:sp>
        <p:nvSpPr>
          <p:cNvPr id="5002" name="Google Shape;5002;g51b1a71d38_3_0:notes">
            <a:extLst>
              <a:ext uri="{FF2B5EF4-FFF2-40B4-BE49-F238E27FC236}">
                <a16:creationId xmlns:a16="http://schemas.microsoft.com/office/drawing/2014/main" id="{2D3EAE07-E9E8-D43D-C1F2-3A92A63DFC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3" name="Google Shape;5003;g51b1a71d38_3_0:notes">
            <a:extLst>
              <a:ext uri="{FF2B5EF4-FFF2-40B4-BE49-F238E27FC236}">
                <a16:creationId xmlns:a16="http://schemas.microsoft.com/office/drawing/2014/main" id="{DC02817F-BC7E-23E3-470B-5D75D72BA0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67592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https://calebstanford.com/2019/01/15/coq-vector-image/</a:t>
            </a:r>
          </a:p>
          <a:p>
            <a:r>
              <a:rPr lang="en-US" dirty="0"/>
              <a:t>https://writinglinesofcode.com/blog/tlaplus-part-01</a:t>
            </a:r>
          </a:p>
        </p:txBody>
      </p:sp>
    </p:spTree>
    <p:extLst>
      <p:ext uri="{BB962C8B-B14F-4D97-AF65-F5344CB8AC3E}">
        <p14:creationId xmlns:p14="http://schemas.microsoft.com/office/powerpoint/2010/main" val="34038139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https://en.wikipedia.org/wiki/File:Automata_theory.svg</a:t>
            </a:r>
          </a:p>
        </p:txBody>
      </p:sp>
    </p:spTree>
    <p:extLst>
      <p:ext uri="{BB962C8B-B14F-4D97-AF65-F5344CB8AC3E}">
        <p14:creationId xmlns:p14="http://schemas.microsoft.com/office/powerpoint/2010/main" val="38644831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C8CA0-472D-07E1-039C-FFC0BC7FE3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8637B7-94E9-EA8F-E8DE-006E8479367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3501CC4E-FF15-3380-DFDD-AB1915F855A9}"/>
              </a:ext>
            </a:extLst>
          </p:cNvPr>
          <p:cNvSpPr>
            <a:spLocks noGrp="1"/>
          </p:cNvSpPr>
          <p:nvPr>
            <p:ph type="body" idx="1"/>
          </p:nvPr>
        </p:nvSpPr>
        <p:spPr/>
        <p:txBody>
          <a:bodyPr/>
          <a:lstStyle/>
          <a:p>
            <a:r>
              <a:rPr lang="en-US" dirty="0"/>
              <a:t>https://calebstanford.com/2019/01/15/coq-vector-image/</a:t>
            </a:r>
          </a:p>
          <a:p>
            <a:r>
              <a:rPr lang="en-US" dirty="0"/>
              <a:t>https://writinglinesofcode.com/blog/tlaplus-part-01</a:t>
            </a:r>
          </a:p>
        </p:txBody>
      </p:sp>
    </p:spTree>
    <p:extLst>
      <p:ext uri="{BB962C8B-B14F-4D97-AF65-F5344CB8AC3E}">
        <p14:creationId xmlns:p14="http://schemas.microsoft.com/office/powerpoint/2010/main" val="38775492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90B93E-2969-DFE8-75A9-825A964C33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B28B94-F415-5E46-6BDB-1D2E8CB9CC6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339105E-FB73-6DBA-1F08-B85EEC38D8B3}"/>
              </a:ext>
            </a:extLst>
          </p:cNvPr>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30081460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https://upload.wikimedia.org/wikipedia/commons/thumb/4/40/Alan_Turing_%281912-1954%29_in_1936_at_Princeton_University_%28cropped%29.jpg/220px-Alan_Turing_%281912-1954%29_in_1936_at_Princeton_University_%28cropped%29.jpg</a:t>
            </a:r>
          </a:p>
          <a:p>
            <a:r>
              <a:rPr lang="en-US" dirty="0"/>
              <a:t>https://upload.wikimedia.org/wikipedia/en/thumb/a/a6/Alonzo_Church.jpg/220px-Alonzo_Church.jpg</a:t>
            </a:r>
          </a:p>
        </p:txBody>
      </p:sp>
    </p:spTree>
    <p:extLst>
      <p:ext uri="{BB962C8B-B14F-4D97-AF65-F5344CB8AC3E}">
        <p14:creationId xmlns:p14="http://schemas.microsoft.com/office/powerpoint/2010/main" val="18267961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https://en.wikipedia.org/wiki/SKI_combinator_calculus</a:t>
            </a:r>
          </a:p>
        </p:txBody>
      </p:sp>
    </p:spTree>
    <p:extLst>
      <p:ext uri="{BB962C8B-B14F-4D97-AF65-F5344CB8AC3E}">
        <p14:creationId xmlns:p14="http://schemas.microsoft.com/office/powerpoint/2010/main" val="27652887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https://googleprojectzero.blogspot.com/2021/12/a-deep-dive-into-nso-zero-click.html?m=1</a:t>
            </a:r>
          </a:p>
        </p:txBody>
      </p:sp>
    </p:spTree>
    <p:extLst>
      <p:ext uri="{BB962C8B-B14F-4D97-AF65-F5344CB8AC3E}">
        <p14:creationId xmlns:p14="http://schemas.microsoft.com/office/powerpoint/2010/main" val="30814467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https://www.homedepot.com/p/Samsung-27-9-cu-ft-Family-Hub-4-Door-Flex-French-Door-Smart-Refrigerator-in-Stainless-Steel-RF28M9580SR/301328390</a:t>
            </a:r>
          </a:p>
          <a:p>
            <a:r>
              <a:rPr lang="en-US" dirty="0"/>
              <a:t>https://www.homedepot.com/p/Whirlpool-3-1-cu-ft-Compact-Mini-Fridge-in-Stainless-Steel-with-Dual-Door-True-Freezer-WHR31TS4E/313862801</a:t>
            </a:r>
          </a:p>
          <a:p>
            <a:endParaRPr lang="en-US" dirty="0"/>
          </a:p>
        </p:txBody>
      </p:sp>
    </p:spTree>
    <p:extLst>
      <p:ext uri="{BB962C8B-B14F-4D97-AF65-F5344CB8AC3E}">
        <p14:creationId xmlns:p14="http://schemas.microsoft.com/office/powerpoint/2010/main" val="31089658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https://en.wikipedia.org/wiki/Conway's_Game_of_Life</a:t>
            </a:r>
          </a:p>
          <a:p>
            <a:endParaRPr lang="en-US" dirty="0"/>
          </a:p>
        </p:txBody>
      </p:sp>
    </p:spTree>
    <p:extLst>
      <p:ext uri="{BB962C8B-B14F-4D97-AF65-F5344CB8AC3E}">
        <p14:creationId xmlns:p14="http://schemas.microsoft.com/office/powerpoint/2010/main" val="31557758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“File:One-d-cellular-automaton-rule-110.gif - Wikimedia Commons,” Wikimedia.org, Nov. 20, 2018. https://commons.wikimedia.org/wiki/File:One-d-cellular-automaton-rule-110.gif</a:t>
            </a:r>
          </a:p>
          <a:p>
            <a:endParaRPr lang="en-US" dirty="0"/>
          </a:p>
        </p:txBody>
      </p:sp>
    </p:spTree>
    <p:extLst>
      <p:ext uri="{BB962C8B-B14F-4D97-AF65-F5344CB8AC3E}">
        <p14:creationId xmlns:p14="http://schemas.microsoft.com/office/powerpoint/2010/main" val="4227358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0B4AE-3BB3-91C2-67E3-C903A8B0C7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A2345C-6835-C566-0C9C-9B37D28AAB0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81ACDCB-CC2F-DF31-86F5-9396A7FC0287}"/>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32738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https://logos-download.com/9988-python-logo-download.html</a:t>
            </a:r>
          </a:p>
          <a:p>
            <a:r>
              <a:rPr lang="en-US" dirty="0"/>
              <a:t>https://www.numi.tech/software-logos/c-plus-plus</a:t>
            </a:r>
          </a:p>
          <a:p>
            <a:r>
              <a:rPr lang="en-US" dirty="0"/>
              <a:t>https://vectorified.com/magic-the-gathering-vector</a:t>
            </a:r>
          </a:p>
          <a:p>
            <a:r>
              <a:rPr lang="en-US" dirty="0"/>
              <a:t>https://logos-world.net/minecraft-logo/</a:t>
            </a:r>
          </a:p>
          <a:p>
            <a:r>
              <a:rPr lang="en-US" dirty="0"/>
              <a:t>https://www.vecteezy.com/</a:t>
            </a:r>
          </a:p>
          <a:p>
            <a:endParaRPr lang="en-US" dirty="0"/>
          </a:p>
        </p:txBody>
      </p:sp>
    </p:spTree>
    <p:extLst>
      <p:ext uri="{BB962C8B-B14F-4D97-AF65-F5344CB8AC3E}">
        <p14:creationId xmlns:p14="http://schemas.microsoft.com/office/powerpoint/2010/main" val="713944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5">
          <a:extLst>
            <a:ext uri="{FF2B5EF4-FFF2-40B4-BE49-F238E27FC236}">
              <a16:creationId xmlns:a16="http://schemas.microsoft.com/office/drawing/2014/main" id="{6BC6CD49-EC24-F135-724F-C18A1494C215}"/>
            </a:ext>
          </a:extLst>
        </p:cNvPr>
        <p:cNvGrpSpPr/>
        <p:nvPr/>
      </p:nvGrpSpPr>
      <p:grpSpPr>
        <a:xfrm>
          <a:off x="0" y="0"/>
          <a:ext cx="0" cy="0"/>
          <a:chOff x="0" y="0"/>
          <a:chExt cx="0" cy="0"/>
        </a:xfrm>
      </p:grpSpPr>
      <p:sp>
        <p:nvSpPr>
          <p:cNvPr id="4146" name="Google Shape;4146;g1b635b8c597_0_5556:notes">
            <a:extLst>
              <a:ext uri="{FF2B5EF4-FFF2-40B4-BE49-F238E27FC236}">
                <a16:creationId xmlns:a16="http://schemas.microsoft.com/office/drawing/2014/main" id="{130BEC57-84DB-3A61-DE61-C612280AE9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7" name="Google Shape;4147;g1b635b8c597_0_5556:notes">
            <a:extLst>
              <a:ext uri="{FF2B5EF4-FFF2-40B4-BE49-F238E27FC236}">
                <a16:creationId xmlns:a16="http://schemas.microsoft.com/office/drawing/2014/main" id="{15387AAA-A289-0B83-1C63-2DA6ACB378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0095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https://blog.ganttpro.com/en/types-of-teams/</a:t>
            </a:r>
          </a:p>
          <a:p>
            <a:endParaRPr lang="en-US" dirty="0"/>
          </a:p>
        </p:txBody>
      </p:sp>
    </p:spTree>
    <p:extLst>
      <p:ext uri="{BB962C8B-B14F-4D97-AF65-F5344CB8AC3E}">
        <p14:creationId xmlns:p14="http://schemas.microsoft.com/office/powerpoint/2010/main" val="3918128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https://www.cis.upenn.edu/~lee/06cse480/lec-HSM.pdf</a:t>
            </a:r>
          </a:p>
        </p:txBody>
      </p:sp>
    </p:spTree>
    <p:extLst>
      <p:ext uri="{BB962C8B-B14F-4D97-AF65-F5344CB8AC3E}">
        <p14:creationId xmlns:p14="http://schemas.microsoft.com/office/powerpoint/2010/main" val="867764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on, can determine the health of the machine whilst recording the data. If the machine needs repairs, then it can perform those repairs. Assuming the repairs are independent from the data collection operations, then the rover is able to measure the data, and send it back to home base.</a:t>
            </a:r>
          </a:p>
        </p:txBody>
      </p:sp>
    </p:spTree>
    <p:extLst>
      <p:ext uri="{BB962C8B-B14F-4D97-AF65-F5344CB8AC3E}">
        <p14:creationId xmlns:p14="http://schemas.microsoft.com/office/powerpoint/2010/main" val="36373674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rot="-1799983">
            <a:off x="-974264" y="-783041"/>
            <a:ext cx="2835804" cy="2780472"/>
            <a:chOff x="1400775" y="920275"/>
            <a:chExt cx="1637475" cy="1605525"/>
          </a:xfrm>
        </p:grpSpPr>
        <p:sp>
          <p:nvSpPr>
            <p:cNvPr id="10" name="Google Shape;10;p2"/>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2"/>
          <p:cNvGrpSpPr/>
          <p:nvPr/>
        </p:nvGrpSpPr>
        <p:grpSpPr>
          <a:xfrm rot="1799983" flipH="1">
            <a:off x="7282461" y="-783041"/>
            <a:ext cx="2835804" cy="2780472"/>
            <a:chOff x="1400775" y="920275"/>
            <a:chExt cx="1637475" cy="1605525"/>
          </a:xfrm>
        </p:grpSpPr>
        <p:sp>
          <p:nvSpPr>
            <p:cNvPr id="101" name="Google Shape;101;p2"/>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 name="Google Shape;191;p2"/>
          <p:cNvSpPr txBox="1">
            <a:spLocks noGrp="1"/>
          </p:cNvSpPr>
          <p:nvPr>
            <p:ph type="ctrTitle"/>
          </p:nvPr>
        </p:nvSpPr>
        <p:spPr>
          <a:xfrm>
            <a:off x="914400" y="1897693"/>
            <a:ext cx="7315200" cy="16458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r>
              <a:rPr lang="en-US"/>
              <a:t>Click to edit Master title style</a:t>
            </a:r>
            <a:endParaRPr/>
          </a:p>
        </p:txBody>
      </p:sp>
      <p:sp>
        <p:nvSpPr>
          <p:cNvPr id="192" name="Google Shape;192;p2"/>
          <p:cNvSpPr txBox="1">
            <a:spLocks noGrp="1"/>
          </p:cNvSpPr>
          <p:nvPr>
            <p:ph type="subTitle" idx="1"/>
          </p:nvPr>
        </p:nvSpPr>
        <p:spPr>
          <a:xfrm>
            <a:off x="2307675" y="3543493"/>
            <a:ext cx="4528800" cy="365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US"/>
              <a:t>Click to edit Master subtitle style</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TITLE_ONLY_2_1">
    <p:spTree>
      <p:nvGrpSpPr>
        <p:cNvPr id="1" name="Shape 2335"/>
        <p:cNvGrpSpPr/>
        <p:nvPr/>
      </p:nvGrpSpPr>
      <p:grpSpPr>
        <a:xfrm>
          <a:off x="0" y="0"/>
          <a:ext cx="0" cy="0"/>
          <a:chOff x="0" y="0"/>
          <a:chExt cx="0" cy="0"/>
        </a:xfrm>
      </p:grpSpPr>
      <p:grpSp>
        <p:nvGrpSpPr>
          <p:cNvPr id="2336" name="Google Shape;2336;p17"/>
          <p:cNvGrpSpPr/>
          <p:nvPr/>
        </p:nvGrpSpPr>
        <p:grpSpPr>
          <a:xfrm rot="10800000" flipH="1">
            <a:off x="-704664" y="3218341"/>
            <a:ext cx="2835779" cy="2780448"/>
            <a:chOff x="1400775" y="920275"/>
            <a:chExt cx="1637475" cy="1605525"/>
          </a:xfrm>
        </p:grpSpPr>
        <p:sp>
          <p:nvSpPr>
            <p:cNvPr id="2337" name="Google Shape;2337;p17"/>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7"/>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7"/>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7"/>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7"/>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7"/>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7"/>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7"/>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7"/>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7"/>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7"/>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7"/>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7"/>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7"/>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7"/>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7"/>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7"/>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7"/>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7"/>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7"/>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7"/>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7"/>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7"/>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7"/>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7"/>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7"/>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7"/>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7"/>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7"/>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7"/>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7"/>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7"/>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7"/>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7"/>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7"/>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7"/>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7"/>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7"/>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7"/>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7"/>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7"/>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7"/>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7"/>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7"/>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7"/>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7"/>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7"/>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7"/>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7"/>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7"/>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7"/>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7"/>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7"/>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7"/>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7"/>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7"/>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7"/>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7"/>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7"/>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7"/>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7"/>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7"/>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7"/>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7"/>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7"/>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7"/>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7"/>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7"/>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7"/>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7"/>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7"/>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7"/>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7"/>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7"/>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7"/>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7"/>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7"/>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7"/>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7"/>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7"/>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7"/>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7"/>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7"/>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7"/>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7"/>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7"/>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7"/>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7"/>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7"/>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7"/>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7" name="Google Shape;2427;p17"/>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539"/>
        <p:cNvGrpSpPr/>
        <p:nvPr/>
      </p:nvGrpSpPr>
      <p:grpSpPr>
        <a:xfrm>
          <a:off x="0" y="0"/>
          <a:ext cx="0" cy="0"/>
          <a:chOff x="0" y="0"/>
          <a:chExt cx="0" cy="0"/>
        </a:xfrm>
      </p:grpSpPr>
      <p:sp>
        <p:nvSpPr>
          <p:cNvPr id="2540" name="Google Shape;2540;p19"/>
          <p:cNvSpPr txBox="1">
            <a:spLocks noGrp="1"/>
          </p:cNvSpPr>
          <p:nvPr>
            <p:ph type="title"/>
          </p:nvPr>
        </p:nvSpPr>
        <p:spPr>
          <a:xfrm>
            <a:off x="2514750" y="3724436"/>
            <a:ext cx="4114800" cy="5319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lang="en-US"/>
              <a:t>Click to edit Master title style</a:t>
            </a:r>
            <a:endParaRPr/>
          </a:p>
        </p:txBody>
      </p:sp>
      <p:sp>
        <p:nvSpPr>
          <p:cNvPr id="2541" name="Google Shape;2541;p19"/>
          <p:cNvSpPr txBox="1">
            <a:spLocks noGrp="1"/>
          </p:cNvSpPr>
          <p:nvPr>
            <p:ph type="subTitle" idx="1"/>
          </p:nvPr>
        </p:nvSpPr>
        <p:spPr>
          <a:xfrm>
            <a:off x="713225" y="1463586"/>
            <a:ext cx="7717500" cy="2145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5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r>
              <a:rPr lang="en-US"/>
              <a:t>Click to edit Master subtitle style</a:t>
            </a:r>
            <a:endParaRPr/>
          </a:p>
        </p:txBody>
      </p:sp>
      <p:grpSp>
        <p:nvGrpSpPr>
          <p:cNvPr id="2542" name="Google Shape;2542;p19"/>
          <p:cNvGrpSpPr/>
          <p:nvPr/>
        </p:nvGrpSpPr>
        <p:grpSpPr>
          <a:xfrm>
            <a:off x="-1022217" y="-1305733"/>
            <a:ext cx="11188434" cy="3825856"/>
            <a:chOff x="-1022217" y="-848533"/>
            <a:chExt cx="11188434" cy="3825856"/>
          </a:xfrm>
        </p:grpSpPr>
        <p:grpSp>
          <p:nvGrpSpPr>
            <p:cNvPr id="2543" name="Google Shape;2543;p19"/>
            <p:cNvGrpSpPr/>
            <p:nvPr/>
          </p:nvGrpSpPr>
          <p:grpSpPr>
            <a:xfrm rot="-1799983">
              <a:off x="-517064" y="-325841"/>
              <a:ext cx="2835804" cy="2780472"/>
              <a:chOff x="1400775" y="920275"/>
              <a:chExt cx="1637475" cy="1605525"/>
            </a:xfrm>
          </p:grpSpPr>
          <p:sp>
            <p:nvSpPr>
              <p:cNvPr id="2544" name="Google Shape;2544;p19"/>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9"/>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9"/>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9"/>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9"/>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9"/>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9"/>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9"/>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9"/>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9"/>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9"/>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9"/>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9"/>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9"/>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9"/>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9"/>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9"/>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9"/>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9"/>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9"/>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9"/>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9"/>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9"/>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9"/>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9"/>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9"/>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9"/>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9"/>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9"/>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9"/>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9"/>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9"/>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9"/>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9"/>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9"/>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9"/>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9"/>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9"/>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9"/>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9"/>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9"/>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9"/>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9"/>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9"/>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9"/>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9"/>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9"/>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9"/>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9"/>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9"/>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9"/>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9"/>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9"/>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9"/>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9"/>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9"/>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9"/>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9"/>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9"/>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9"/>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9"/>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9"/>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9"/>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9"/>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9"/>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9"/>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9"/>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9"/>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9"/>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9"/>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9"/>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9"/>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9"/>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9"/>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9"/>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9"/>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9"/>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9"/>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9"/>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9"/>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9"/>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9"/>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9"/>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9"/>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9"/>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9"/>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9"/>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9"/>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9"/>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9"/>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19"/>
            <p:cNvGrpSpPr/>
            <p:nvPr/>
          </p:nvGrpSpPr>
          <p:grpSpPr>
            <a:xfrm rot="1799983" flipH="1">
              <a:off x="6825261" y="-325841"/>
              <a:ext cx="2835804" cy="2780472"/>
              <a:chOff x="1400775" y="920275"/>
              <a:chExt cx="1637475" cy="1605525"/>
            </a:xfrm>
          </p:grpSpPr>
          <p:sp>
            <p:nvSpPr>
              <p:cNvPr id="2635" name="Google Shape;2635;p19"/>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9"/>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9"/>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9"/>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9"/>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9"/>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9"/>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9"/>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9"/>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9"/>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9"/>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9"/>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9"/>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9"/>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9"/>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9"/>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9"/>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9"/>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9"/>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9"/>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9"/>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9"/>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9"/>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9"/>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9"/>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9"/>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9"/>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9"/>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9"/>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9"/>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9"/>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9"/>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9"/>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9"/>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9"/>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9"/>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9"/>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9"/>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9"/>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9"/>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9"/>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9"/>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9"/>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9"/>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9"/>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9"/>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9"/>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9"/>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9"/>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9"/>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9"/>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9"/>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9"/>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9"/>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9"/>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9"/>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9"/>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9"/>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9"/>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9"/>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9"/>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9"/>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9"/>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9"/>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9"/>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9"/>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9"/>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9"/>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9"/>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9"/>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9"/>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9"/>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9"/>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9"/>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9"/>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9"/>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9"/>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9"/>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9"/>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9"/>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9"/>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9"/>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9"/>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9"/>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9"/>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9"/>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9"/>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9"/>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9"/>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9"/>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410"/>
        <p:cNvGrpSpPr/>
        <p:nvPr/>
      </p:nvGrpSpPr>
      <p:grpSpPr>
        <a:xfrm>
          <a:off x="0" y="0"/>
          <a:ext cx="0" cy="0"/>
          <a:chOff x="0" y="0"/>
          <a:chExt cx="0" cy="0"/>
        </a:xfrm>
      </p:grpSpPr>
      <p:sp>
        <p:nvSpPr>
          <p:cNvPr id="3411" name="Google Shape;3411;p25"/>
          <p:cNvSpPr txBox="1">
            <a:spLocks noGrp="1"/>
          </p:cNvSpPr>
          <p:nvPr>
            <p:ph type="title"/>
          </p:nvPr>
        </p:nvSpPr>
        <p:spPr>
          <a:xfrm>
            <a:off x="2347938" y="9972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7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412" name="Google Shape;3412;p25"/>
          <p:cNvSpPr txBox="1">
            <a:spLocks noGrp="1"/>
          </p:cNvSpPr>
          <p:nvPr>
            <p:ph type="subTitle" idx="1"/>
          </p:nvPr>
        </p:nvSpPr>
        <p:spPr>
          <a:xfrm>
            <a:off x="713125" y="1979700"/>
            <a:ext cx="77175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3413" name="Google Shape;3413;p25"/>
          <p:cNvSpPr txBox="1"/>
          <p:nvPr/>
        </p:nvSpPr>
        <p:spPr>
          <a:xfrm>
            <a:off x="2194575" y="3778175"/>
            <a:ext cx="47547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200">
                <a:solidFill>
                  <a:schemeClr val="accent6"/>
                </a:solidFill>
                <a:latin typeface="Asap"/>
                <a:ea typeface="Asap"/>
                <a:cs typeface="Asap"/>
                <a:sym typeface="Asap"/>
              </a:rPr>
              <a:t>CREDITS: This presentation template was created by </a:t>
            </a:r>
            <a:r>
              <a:rPr lang="en" sz="1200" b="1">
                <a:solidFill>
                  <a:schemeClr val="accent6"/>
                </a:solidFill>
                <a:uFill>
                  <a:noFill/>
                </a:uFill>
                <a:latin typeface="Asap"/>
                <a:ea typeface="Asap"/>
                <a:cs typeface="Asap"/>
                <a:sym typeface="Asap"/>
                <a:hlinkClick r:id="rId2">
                  <a:extLst>
                    <a:ext uri="{A12FA001-AC4F-418D-AE19-62706E023703}">
                      <ahyp:hlinkClr xmlns:ahyp="http://schemas.microsoft.com/office/drawing/2018/hyperlinkcolor" val="tx"/>
                    </a:ext>
                  </a:extLst>
                </a:hlinkClick>
              </a:rPr>
              <a:t>Slidesgo</a:t>
            </a:r>
            <a:r>
              <a:rPr lang="en" sz="1200" b="1">
                <a:solidFill>
                  <a:schemeClr val="accent6"/>
                </a:solidFill>
                <a:latin typeface="Asap"/>
                <a:ea typeface="Asap"/>
                <a:cs typeface="Asap"/>
                <a:sym typeface="Asap"/>
              </a:rPr>
              <a:t>,</a:t>
            </a:r>
            <a:r>
              <a:rPr lang="en" sz="1200">
                <a:solidFill>
                  <a:schemeClr val="accent6"/>
                </a:solidFill>
                <a:latin typeface="Asap"/>
                <a:ea typeface="Asap"/>
                <a:cs typeface="Asap"/>
                <a:sym typeface="Asap"/>
              </a:rPr>
              <a:t> and includes icons by</a:t>
            </a:r>
            <a:r>
              <a:rPr lang="en" sz="1200" b="1">
                <a:solidFill>
                  <a:schemeClr val="accent6"/>
                </a:solidFill>
                <a:latin typeface="Asap"/>
                <a:ea typeface="Asap"/>
                <a:cs typeface="Asap"/>
                <a:sym typeface="Asap"/>
              </a:rPr>
              <a:t> </a:t>
            </a:r>
            <a:r>
              <a:rPr lang="en" sz="1200" b="1">
                <a:solidFill>
                  <a:schemeClr val="accent6"/>
                </a:solidFill>
                <a:uFill>
                  <a:noFill/>
                </a:uFill>
                <a:latin typeface="Asap"/>
                <a:ea typeface="Asap"/>
                <a:cs typeface="Asap"/>
                <a:sym typeface="Asap"/>
                <a:hlinkClick r:id="rId3">
                  <a:extLst>
                    <a:ext uri="{A12FA001-AC4F-418D-AE19-62706E023703}">
                      <ahyp:hlinkClr xmlns:ahyp="http://schemas.microsoft.com/office/drawing/2018/hyperlinkcolor" val="tx"/>
                    </a:ext>
                  </a:extLst>
                </a:hlinkClick>
              </a:rPr>
              <a:t>Flaticon</a:t>
            </a:r>
            <a:r>
              <a:rPr lang="en" sz="1200" b="1">
                <a:solidFill>
                  <a:schemeClr val="accent6"/>
                </a:solidFill>
                <a:latin typeface="Asap"/>
                <a:ea typeface="Asap"/>
                <a:cs typeface="Asap"/>
                <a:sym typeface="Asap"/>
              </a:rPr>
              <a:t>,</a:t>
            </a:r>
            <a:r>
              <a:rPr lang="en" sz="1200">
                <a:solidFill>
                  <a:schemeClr val="accent6"/>
                </a:solidFill>
                <a:latin typeface="Asap"/>
                <a:ea typeface="Asap"/>
                <a:cs typeface="Asap"/>
                <a:sym typeface="Asap"/>
              </a:rPr>
              <a:t> and infographics &amp; images by </a:t>
            </a:r>
            <a:r>
              <a:rPr lang="en" sz="1200" b="1">
                <a:solidFill>
                  <a:schemeClr val="accent6"/>
                </a:solidFill>
                <a:uFill>
                  <a:noFill/>
                </a:uFill>
                <a:latin typeface="Asap"/>
                <a:ea typeface="Asap"/>
                <a:cs typeface="Asap"/>
                <a:sym typeface="Asap"/>
                <a:hlinkClick r:id="rId4">
                  <a:extLst>
                    <a:ext uri="{A12FA001-AC4F-418D-AE19-62706E023703}">
                      <ahyp:hlinkClr xmlns:ahyp="http://schemas.microsoft.com/office/drawing/2018/hyperlinkcolor" val="tx"/>
                    </a:ext>
                  </a:extLst>
                </a:hlinkClick>
              </a:rPr>
              <a:t>Freepik</a:t>
            </a:r>
            <a:r>
              <a:rPr lang="en" sz="1200" b="1">
                <a:solidFill>
                  <a:schemeClr val="accent6"/>
                </a:solidFill>
                <a:latin typeface="Asap"/>
                <a:ea typeface="Asap"/>
                <a:cs typeface="Asap"/>
                <a:sym typeface="Asap"/>
              </a:rPr>
              <a:t> </a:t>
            </a:r>
            <a:endParaRPr sz="1200" b="1">
              <a:solidFill>
                <a:schemeClr val="accent6"/>
              </a:solidFill>
              <a:latin typeface="Asap"/>
              <a:ea typeface="Asap"/>
              <a:cs typeface="Asap"/>
              <a:sym typeface="Asap"/>
            </a:endParaRPr>
          </a:p>
        </p:txBody>
      </p:sp>
      <p:grpSp>
        <p:nvGrpSpPr>
          <p:cNvPr id="3414" name="Google Shape;3414;p25"/>
          <p:cNvGrpSpPr/>
          <p:nvPr/>
        </p:nvGrpSpPr>
        <p:grpSpPr>
          <a:xfrm>
            <a:off x="-1022217" y="-1305733"/>
            <a:ext cx="11188434" cy="3825856"/>
            <a:chOff x="-1022217" y="-848533"/>
            <a:chExt cx="11188434" cy="3825856"/>
          </a:xfrm>
        </p:grpSpPr>
        <p:grpSp>
          <p:nvGrpSpPr>
            <p:cNvPr id="3415" name="Google Shape;3415;p25"/>
            <p:cNvGrpSpPr/>
            <p:nvPr/>
          </p:nvGrpSpPr>
          <p:grpSpPr>
            <a:xfrm rot="-1799983">
              <a:off x="-517064" y="-325841"/>
              <a:ext cx="2835804" cy="2780472"/>
              <a:chOff x="1400775" y="920275"/>
              <a:chExt cx="1637475" cy="1605525"/>
            </a:xfrm>
          </p:grpSpPr>
          <p:sp>
            <p:nvSpPr>
              <p:cNvPr id="3416" name="Google Shape;3416;p25"/>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25"/>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25"/>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25"/>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25"/>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25"/>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25"/>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25"/>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25"/>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25"/>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25"/>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25"/>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25"/>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25"/>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25"/>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25"/>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25"/>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25"/>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25"/>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25"/>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25"/>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25"/>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5"/>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5"/>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5"/>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5"/>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5"/>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5"/>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5"/>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5"/>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5"/>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5"/>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5"/>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5"/>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5"/>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5"/>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5"/>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5"/>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5"/>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5"/>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5"/>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5"/>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5"/>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5"/>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5"/>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5"/>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5"/>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5"/>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5"/>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5"/>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5"/>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5"/>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5"/>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5"/>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5"/>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5"/>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5"/>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5"/>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5"/>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5"/>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5"/>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5"/>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5"/>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5"/>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5"/>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5"/>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5"/>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5"/>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5"/>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5"/>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5"/>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5"/>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5"/>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5"/>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5"/>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5"/>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5"/>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5"/>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5"/>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5"/>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5"/>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5"/>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5"/>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5"/>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5"/>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5"/>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5"/>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5"/>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5"/>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5"/>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25"/>
            <p:cNvGrpSpPr/>
            <p:nvPr/>
          </p:nvGrpSpPr>
          <p:grpSpPr>
            <a:xfrm rot="1799983" flipH="1">
              <a:off x="6825261" y="-325841"/>
              <a:ext cx="2835804" cy="2780472"/>
              <a:chOff x="1400775" y="920275"/>
              <a:chExt cx="1637475" cy="1605525"/>
            </a:xfrm>
          </p:grpSpPr>
          <p:sp>
            <p:nvSpPr>
              <p:cNvPr id="3507" name="Google Shape;3507;p25"/>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5"/>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5"/>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5"/>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5"/>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5"/>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5"/>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5"/>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5"/>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5"/>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5"/>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5"/>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5"/>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5"/>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5"/>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5"/>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5"/>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5"/>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5"/>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5"/>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5"/>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5"/>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5"/>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5"/>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5"/>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5"/>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5"/>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5"/>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5"/>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5"/>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5"/>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5"/>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5"/>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5"/>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5"/>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5"/>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5"/>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5"/>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5"/>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5"/>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5"/>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5"/>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25"/>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25"/>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25"/>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25"/>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25"/>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25"/>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25"/>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25"/>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5"/>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5"/>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5"/>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5"/>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5"/>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5"/>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5"/>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5"/>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25"/>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25"/>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5"/>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25"/>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25"/>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5"/>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5"/>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5"/>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5"/>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5"/>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5"/>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5"/>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5"/>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25"/>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5"/>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5"/>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5"/>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5"/>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5"/>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5"/>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5"/>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5"/>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25"/>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25"/>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5"/>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5"/>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5"/>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5"/>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5"/>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5"/>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5"/>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5"/>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7" name="Google Shape;3597;p25"/>
          <p:cNvGrpSpPr/>
          <p:nvPr/>
        </p:nvGrpSpPr>
        <p:grpSpPr>
          <a:xfrm rot="10800000" flipH="1">
            <a:off x="-1022217" y="2613042"/>
            <a:ext cx="11188434" cy="3825856"/>
            <a:chOff x="-1022217" y="-848533"/>
            <a:chExt cx="11188434" cy="3825856"/>
          </a:xfrm>
        </p:grpSpPr>
        <p:grpSp>
          <p:nvGrpSpPr>
            <p:cNvPr id="3598" name="Google Shape;3598;p25"/>
            <p:cNvGrpSpPr/>
            <p:nvPr/>
          </p:nvGrpSpPr>
          <p:grpSpPr>
            <a:xfrm rot="-1799983">
              <a:off x="-517064" y="-325841"/>
              <a:ext cx="2835804" cy="2780472"/>
              <a:chOff x="1400775" y="920275"/>
              <a:chExt cx="1637475" cy="1605525"/>
            </a:xfrm>
          </p:grpSpPr>
          <p:sp>
            <p:nvSpPr>
              <p:cNvPr id="3599" name="Google Shape;3599;p25"/>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5"/>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5"/>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5"/>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5"/>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5"/>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5"/>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5"/>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5"/>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5"/>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5"/>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5"/>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5"/>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5"/>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5"/>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5"/>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5"/>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5"/>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5"/>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5"/>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5"/>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5"/>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5"/>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5"/>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5"/>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5"/>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5"/>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5"/>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5"/>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5"/>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5"/>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5"/>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5"/>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5"/>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5"/>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5"/>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5"/>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5"/>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5"/>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5"/>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5"/>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5"/>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5"/>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5"/>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5"/>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5"/>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5"/>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5"/>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5"/>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5"/>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5"/>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5"/>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5"/>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5"/>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5"/>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5"/>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25"/>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25"/>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5"/>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5"/>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5"/>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5"/>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5"/>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25"/>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25"/>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5"/>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5"/>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5"/>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5"/>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5"/>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5"/>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5"/>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25"/>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25"/>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5"/>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5"/>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5"/>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5"/>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5"/>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5"/>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5"/>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5"/>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5"/>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5"/>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5"/>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5"/>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5"/>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5"/>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5"/>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5"/>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25"/>
            <p:cNvGrpSpPr/>
            <p:nvPr/>
          </p:nvGrpSpPr>
          <p:grpSpPr>
            <a:xfrm rot="1799983" flipH="1">
              <a:off x="6825261" y="-325841"/>
              <a:ext cx="2835804" cy="2780472"/>
              <a:chOff x="1400775" y="920275"/>
              <a:chExt cx="1637475" cy="1605525"/>
            </a:xfrm>
          </p:grpSpPr>
          <p:sp>
            <p:nvSpPr>
              <p:cNvPr id="3690" name="Google Shape;3690;p25"/>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5"/>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5"/>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5"/>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5"/>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5"/>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5"/>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25"/>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25"/>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25"/>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25"/>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5"/>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25"/>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25"/>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25"/>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5"/>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5"/>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5"/>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5"/>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5"/>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5"/>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5"/>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5"/>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5"/>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5"/>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5"/>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5"/>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5"/>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5"/>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5"/>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5"/>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5"/>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5"/>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5"/>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5"/>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5"/>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5"/>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5"/>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5"/>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5"/>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5"/>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5"/>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5"/>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5"/>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5"/>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5"/>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5"/>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25"/>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25"/>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25"/>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25"/>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25"/>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25"/>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25"/>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25"/>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25"/>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25"/>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25"/>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25"/>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25"/>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25"/>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5"/>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5"/>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5"/>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5"/>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5"/>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5"/>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25"/>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25"/>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5"/>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5"/>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5"/>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5"/>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5"/>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5"/>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5"/>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5"/>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25"/>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25"/>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5"/>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5"/>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5"/>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5"/>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5"/>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5"/>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5"/>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25"/>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25"/>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5"/>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5"/>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3780"/>
        <p:cNvGrpSpPr/>
        <p:nvPr/>
      </p:nvGrpSpPr>
      <p:grpSpPr>
        <a:xfrm>
          <a:off x="0" y="0"/>
          <a:ext cx="0" cy="0"/>
          <a:chOff x="0" y="0"/>
          <a:chExt cx="0" cy="0"/>
        </a:xfrm>
      </p:grpSpPr>
      <p:grpSp>
        <p:nvGrpSpPr>
          <p:cNvPr id="3781" name="Google Shape;3781;p26"/>
          <p:cNvGrpSpPr/>
          <p:nvPr/>
        </p:nvGrpSpPr>
        <p:grpSpPr>
          <a:xfrm rot="1799983" flipH="1">
            <a:off x="6825261" y="-325841"/>
            <a:ext cx="2835804" cy="2780472"/>
            <a:chOff x="1400775" y="920275"/>
            <a:chExt cx="1637475" cy="1605525"/>
          </a:xfrm>
        </p:grpSpPr>
        <p:sp>
          <p:nvSpPr>
            <p:cNvPr id="3782" name="Google Shape;3782;p26"/>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6"/>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6"/>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6"/>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26"/>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26"/>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6"/>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26"/>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26"/>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26"/>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6"/>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6"/>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6"/>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6"/>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6"/>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6"/>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6"/>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6"/>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6"/>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6"/>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6"/>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6"/>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6"/>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6"/>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6"/>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6"/>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6"/>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6"/>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6"/>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6"/>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6"/>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6"/>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6"/>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6"/>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6"/>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6"/>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6"/>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6"/>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6"/>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6"/>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6"/>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6"/>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26"/>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26"/>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6"/>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6"/>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6"/>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6"/>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6"/>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6"/>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6"/>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6"/>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6"/>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6"/>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6"/>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6"/>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6"/>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6"/>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6"/>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6"/>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6"/>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6"/>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6"/>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6"/>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6"/>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6"/>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6"/>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6"/>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6"/>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6"/>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6"/>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6"/>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26"/>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26"/>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6"/>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6"/>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6"/>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6"/>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6"/>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6"/>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6"/>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26"/>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26"/>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6"/>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6"/>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6"/>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6"/>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6"/>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6"/>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6"/>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3"/>
        <p:cNvGrpSpPr/>
        <p:nvPr/>
      </p:nvGrpSpPr>
      <p:grpSpPr>
        <a:xfrm>
          <a:off x="0" y="0"/>
          <a:ext cx="0" cy="0"/>
          <a:chOff x="0" y="0"/>
          <a:chExt cx="0" cy="0"/>
        </a:xfrm>
      </p:grpSpPr>
      <p:grpSp>
        <p:nvGrpSpPr>
          <p:cNvPr id="194" name="Google Shape;194;p3"/>
          <p:cNvGrpSpPr/>
          <p:nvPr/>
        </p:nvGrpSpPr>
        <p:grpSpPr>
          <a:xfrm rot="-1799983">
            <a:off x="-517064" y="-325841"/>
            <a:ext cx="2835804" cy="2780472"/>
            <a:chOff x="1400775" y="920275"/>
            <a:chExt cx="1637475" cy="1605525"/>
          </a:xfrm>
        </p:grpSpPr>
        <p:sp>
          <p:nvSpPr>
            <p:cNvPr id="195" name="Google Shape;195;p3"/>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7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3"/>
          <p:cNvGrpSpPr/>
          <p:nvPr/>
        </p:nvGrpSpPr>
        <p:grpSpPr>
          <a:xfrm rot="9000017">
            <a:off x="7282461" y="3135734"/>
            <a:ext cx="2835804" cy="2780472"/>
            <a:chOff x="1400775" y="920275"/>
            <a:chExt cx="1637475" cy="1605525"/>
          </a:xfrm>
        </p:grpSpPr>
        <p:sp>
          <p:nvSpPr>
            <p:cNvPr id="286" name="Google Shape;286;p3"/>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 name="Google Shape;376;p3"/>
          <p:cNvSpPr txBox="1">
            <a:spLocks noGrp="1"/>
          </p:cNvSpPr>
          <p:nvPr>
            <p:ph type="title"/>
          </p:nvPr>
        </p:nvSpPr>
        <p:spPr>
          <a:xfrm>
            <a:off x="720000" y="2150850"/>
            <a:ext cx="42063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377" name="Google Shape;377;p3"/>
          <p:cNvSpPr txBox="1">
            <a:spLocks noGrp="1"/>
          </p:cNvSpPr>
          <p:nvPr>
            <p:ph type="title" idx="2" hasCustomPrompt="1"/>
          </p:nvPr>
        </p:nvSpPr>
        <p:spPr>
          <a:xfrm>
            <a:off x="720000" y="1114650"/>
            <a:ext cx="1828800" cy="11886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8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78" name="Google Shape;378;p3"/>
          <p:cNvSpPr txBox="1">
            <a:spLocks noGrp="1"/>
          </p:cNvSpPr>
          <p:nvPr>
            <p:ph type="subTitle" idx="1"/>
          </p:nvPr>
        </p:nvSpPr>
        <p:spPr>
          <a:xfrm>
            <a:off x="720000" y="2903575"/>
            <a:ext cx="42063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r>
              <a:rPr lang="en-US"/>
              <a:t>Click to edit Master subtitle style</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64"/>
        <p:cNvGrpSpPr/>
        <p:nvPr/>
      </p:nvGrpSpPr>
      <p:grpSpPr>
        <a:xfrm>
          <a:off x="0" y="0"/>
          <a:ext cx="0" cy="0"/>
          <a:chOff x="0" y="0"/>
          <a:chExt cx="0" cy="0"/>
        </a:xfrm>
      </p:grpSpPr>
      <p:grpSp>
        <p:nvGrpSpPr>
          <p:cNvPr id="565" name="Google Shape;565;p5"/>
          <p:cNvGrpSpPr/>
          <p:nvPr/>
        </p:nvGrpSpPr>
        <p:grpSpPr>
          <a:xfrm rot="1799983" flipH="1">
            <a:off x="7282461" y="-783041"/>
            <a:ext cx="2835804" cy="2780472"/>
            <a:chOff x="1400775" y="920275"/>
            <a:chExt cx="1637475" cy="1605525"/>
          </a:xfrm>
        </p:grpSpPr>
        <p:sp>
          <p:nvSpPr>
            <p:cNvPr id="566" name="Google Shape;566;p5"/>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5"/>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657" name="Google Shape;657;p5"/>
          <p:cNvSpPr txBox="1">
            <a:spLocks noGrp="1"/>
          </p:cNvSpPr>
          <p:nvPr>
            <p:ph type="subTitle" idx="1"/>
          </p:nvPr>
        </p:nvSpPr>
        <p:spPr>
          <a:xfrm>
            <a:off x="4747387" y="1872353"/>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r>
              <a:rPr lang="en-US"/>
              <a:t>Click to edit Master subtitle style</a:t>
            </a:r>
            <a:endParaRPr/>
          </a:p>
        </p:txBody>
      </p:sp>
      <p:sp>
        <p:nvSpPr>
          <p:cNvPr id="658" name="Google Shape;658;p5"/>
          <p:cNvSpPr txBox="1">
            <a:spLocks noGrp="1"/>
          </p:cNvSpPr>
          <p:nvPr>
            <p:ph type="subTitle" idx="2"/>
          </p:nvPr>
        </p:nvSpPr>
        <p:spPr>
          <a:xfrm>
            <a:off x="726675" y="1872353"/>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sz="1400" b="0"/>
            </a:lvl1pPr>
            <a:lvl2pPr lvl="1" algn="ctr" rtl="0">
              <a:lnSpc>
                <a:spcPct val="100000"/>
              </a:lnSpc>
              <a:spcBef>
                <a:spcPts val="160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r>
              <a:rPr lang="en-US"/>
              <a:t>Click to edit Master subtitle style</a:t>
            </a:r>
            <a:endParaRPr/>
          </a:p>
        </p:txBody>
      </p:sp>
      <p:sp>
        <p:nvSpPr>
          <p:cNvPr id="659" name="Google Shape;659;p5"/>
          <p:cNvSpPr txBox="1">
            <a:spLocks noGrp="1"/>
          </p:cNvSpPr>
          <p:nvPr>
            <p:ph type="subTitle" idx="3"/>
          </p:nvPr>
        </p:nvSpPr>
        <p:spPr>
          <a:xfrm>
            <a:off x="726675" y="1434650"/>
            <a:ext cx="3698100" cy="4572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400"/>
              <a:buFont typeface="Bebas Neue"/>
              <a:buNone/>
              <a:defRPr sz="2000" b="1">
                <a:latin typeface="DM Sans"/>
                <a:ea typeface="DM Sans"/>
                <a:cs typeface="DM Sans"/>
                <a:sym typeface="DM Sans"/>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r>
              <a:rPr lang="en-US"/>
              <a:t>Click to edit Master subtitle style</a:t>
            </a:r>
            <a:endParaRPr/>
          </a:p>
        </p:txBody>
      </p:sp>
      <p:sp>
        <p:nvSpPr>
          <p:cNvPr id="660" name="Google Shape;660;p5"/>
          <p:cNvSpPr txBox="1">
            <a:spLocks noGrp="1"/>
          </p:cNvSpPr>
          <p:nvPr>
            <p:ph type="subTitle" idx="4"/>
          </p:nvPr>
        </p:nvSpPr>
        <p:spPr>
          <a:xfrm>
            <a:off x="4747375" y="1434650"/>
            <a:ext cx="36981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DM Sans"/>
                <a:ea typeface="DM Sans"/>
                <a:cs typeface="DM Sans"/>
                <a:sym typeface="DM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1"/>
        <p:cNvGrpSpPr/>
        <p:nvPr/>
      </p:nvGrpSpPr>
      <p:grpSpPr>
        <a:xfrm>
          <a:off x="0" y="0"/>
          <a:ext cx="0" cy="0"/>
          <a:chOff x="0" y="0"/>
          <a:chExt cx="0" cy="0"/>
        </a:xfrm>
      </p:grpSpPr>
      <p:grpSp>
        <p:nvGrpSpPr>
          <p:cNvPr id="662" name="Google Shape;662;p6"/>
          <p:cNvGrpSpPr/>
          <p:nvPr/>
        </p:nvGrpSpPr>
        <p:grpSpPr>
          <a:xfrm flipH="1">
            <a:off x="7012893" y="-850730"/>
            <a:ext cx="2835779" cy="2780448"/>
            <a:chOff x="1400775" y="920275"/>
            <a:chExt cx="1637475" cy="1605525"/>
          </a:xfrm>
        </p:grpSpPr>
        <p:sp>
          <p:nvSpPr>
            <p:cNvPr id="663" name="Google Shape;663;p6"/>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 name="Google Shape;753;p6"/>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accent6"/>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grpSp>
        <p:nvGrpSpPr>
          <p:cNvPr id="754" name="Google Shape;754;p6"/>
          <p:cNvGrpSpPr/>
          <p:nvPr/>
        </p:nvGrpSpPr>
        <p:grpSpPr>
          <a:xfrm rot="10800000" flipH="1">
            <a:off x="-704660" y="3218346"/>
            <a:ext cx="2835779" cy="2780448"/>
            <a:chOff x="1400775" y="920275"/>
            <a:chExt cx="1637475" cy="1605525"/>
          </a:xfrm>
        </p:grpSpPr>
        <p:sp>
          <p:nvSpPr>
            <p:cNvPr id="755" name="Google Shape;755;p6"/>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23"/>
        <p:cNvGrpSpPr/>
        <p:nvPr/>
      </p:nvGrpSpPr>
      <p:grpSpPr>
        <a:xfrm>
          <a:off x="0" y="0"/>
          <a:ext cx="0" cy="0"/>
          <a:chOff x="0" y="0"/>
          <a:chExt cx="0" cy="0"/>
        </a:xfrm>
      </p:grpSpPr>
      <p:grpSp>
        <p:nvGrpSpPr>
          <p:cNvPr id="1124" name="Google Shape;1124;p9"/>
          <p:cNvGrpSpPr/>
          <p:nvPr/>
        </p:nvGrpSpPr>
        <p:grpSpPr>
          <a:xfrm rot="10800000" flipH="1">
            <a:off x="6460631" y="2515445"/>
            <a:ext cx="2835779" cy="2780448"/>
            <a:chOff x="1400775" y="920275"/>
            <a:chExt cx="1637475" cy="1605525"/>
          </a:xfrm>
        </p:grpSpPr>
        <p:sp>
          <p:nvSpPr>
            <p:cNvPr id="1125" name="Google Shape;1125;p9"/>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9"/>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9"/>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9"/>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9"/>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9"/>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9"/>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9"/>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9"/>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9"/>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9"/>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9"/>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9"/>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9"/>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9"/>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9"/>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9"/>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9"/>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9"/>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9"/>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9"/>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9"/>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9"/>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9"/>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9"/>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9"/>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9"/>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9"/>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9"/>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9"/>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9"/>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9"/>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9"/>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9"/>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9"/>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9"/>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9"/>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9"/>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9"/>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9"/>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9"/>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9"/>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9"/>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9"/>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9"/>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9"/>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9"/>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9"/>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9"/>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9"/>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9"/>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9"/>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9"/>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9"/>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9"/>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9"/>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9"/>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9"/>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9"/>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9"/>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9"/>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9"/>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9"/>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9"/>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9"/>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9"/>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9"/>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9"/>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9"/>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9"/>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9"/>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9"/>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9"/>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9"/>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9"/>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9"/>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9"/>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9"/>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9"/>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9"/>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9"/>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9"/>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9"/>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9"/>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9"/>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9"/>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9"/>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9"/>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9"/>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9"/>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9"/>
          <p:cNvGrpSpPr/>
          <p:nvPr/>
        </p:nvGrpSpPr>
        <p:grpSpPr>
          <a:xfrm flipH="1">
            <a:off x="6460631" y="-152405"/>
            <a:ext cx="2835779" cy="2780448"/>
            <a:chOff x="1400775" y="920275"/>
            <a:chExt cx="1637475" cy="1605525"/>
          </a:xfrm>
        </p:grpSpPr>
        <p:sp>
          <p:nvSpPr>
            <p:cNvPr id="1216" name="Google Shape;1216;p9"/>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9"/>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9"/>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9"/>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9"/>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9"/>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9"/>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9"/>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9"/>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9"/>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9"/>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9"/>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9"/>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9"/>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9"/>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9"/>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9"/>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9"/>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9"/>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9"/>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9"/>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9"/>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9"/>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9"/>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9"/>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9"/>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9"/>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9"/>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9"/>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9"/>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9"/>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9"/>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9"/>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9"/>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9"/>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9"/>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9"/>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9"/>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9"/>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9"/>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9"/>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9"/>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9"/>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9"/>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9"/>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9"/>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9"/>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9"/>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9"/>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9"/>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9"/>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9"/>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9"/>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9"/>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9"/>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9"/>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9"/>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9"/>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9"/>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9"/>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9"/>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9"/>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9"/>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9"/>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9"/>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9"/>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9"/>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9"/>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9"/>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9"/>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9"/>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9"/>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9"/>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9"/>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9"/>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9"/>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9"/>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9"/>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9"/>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9"/>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9"/>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9"/>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9"/>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9"/>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9"/>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9"/>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9"/>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9"/>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9"/>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9"/>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 name="Google Shape;1306;p9"/>
          <p:cNvSpPr txBox="1">
            <a:spLocks noGrp="1"/>
          </p:cNvSpPr>
          <p:nvPr>
            <p:ph type="title"/>
          </p:nvPr>
        </p:nvSpPr>
        <p:spPr>
          <a:xfrm>
            <a:off x="720000" y="975450"/>
            <a:ext cx="2743200" cy="1920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307" name="Google Shape;1307;p9"/>
          <p:cNvSpPr txBox="1">
            <a:spLocks noGrp="1"/>
          </p:cNvSpPr>
          <p:nvPr>
            <p:ph type="subTitle" idx="1"/>
          </p:nvPr>
        </p:nvSpPr>
        <p:spPr>
          <a:xfrm>
            <a:off x="720000" y="2796450"/>
            <a:ext cx="2743200" cy="15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308" name="Google Shape;1308;p9"/>
          <p:cNvSpPr>
            <a:spLocks noGrp="1"/>
          </p:cNvSpPr>
          <p:nvPr>
            <p:ph type="pic" idx="2"/>
          </p:nvPr>
        </p:nvSpPr>
        <p:spPr>
          <a:xfrm>
            <a:off x="3850100" y="539500"/>
            <a:ext cx="4580700" cy="4069200"/>
          </a:xfrm>
          <a:prstGeom prst="roundRect">
            <a:avLst>
              <a:gd name="adj" fmla="val 16667"/>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09"/>
        <p:cNvGrpSpPr/>
        <p:nvPr/>
      </p:nvGrpSpPr>
      <p:grpSpPr>
        <a:xfrm>
          <a:off x="0" y="0"/>
          <a:ext cx="0" cy="0"/>
          <a:chOff x="0" y="0"/>
          <a:chExt cx="0" cy="0"/>
        </a:xfrm>
      </p:grpSpPr>
      <p:sp>
        <p:nvSpPr>
          <p:cNvPr id="1310" name="Google Shape;1310;p10"/>
          <p:cNvSpPr>
            <a:spLocks noGrp="1"/>
          </p:cNvSpPr>
          <p:nvPr>
            <p:ph type="pic" idx="2"/>
          </p:nvPr>
        </p:nvSpPr>
        <p:spPr>
          <a:xfrm>
            <a:off x="0" y="0"/>
            <a:ext cx="9144000" cy="5143500"/>
          </a:xfrm>
          <a:prstGeom prst="rect">
            <a:avLst/>
          </a:prstGeom>
          <a:noFill/>
          <a:ln>
            <a:noFill/>
          </a:ln>
        </p:spPr>
      </p:sp>
      <p:sp>
        <p:nvSpPr>
          <p:cNvPr id="1311" name="Google Shape;1311;p10"/>
          <p:cNvSpPr txBox="1">
            <a:spLocks noGrp="1"/>
          </p:cNvSpPr>
          <p:nvPr>
            <p:ph type="title"/>
          </p:nvPr>
        </p:nvSpPr>
        <p:spPr>
          <a:xfrm>
            <a:off x="720000" y="386205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68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and text">
  <p:cSld name="BIG_NUMBER_1">
    <p:spTree>
      <p:nvGrpSpPr>
        <p:cNvPr id="1" name="Shape 1776"/>
        <p:cNvGrpSpPr/>
        <p:nvPr/>
      </p:nvGrpSpPr>
      <p:grpSpPr>
        <a:xfrm>
          <a:off x="0" y="0"/>
          <a:ext cx="0" cy="0"/>
          <a:chOff x="0" y="0"/>
          <a:chExt cx="0" cy="0"/>
        </a:xfrm>
      </p:grpSpPr>
      <p:grpSp>
        <p:nvGrpSpPr>
          <p:cNvPr id="1777" name="Google Shape;1777;p14"/>
          <p:cNvGrpSpPr/>
          <p:nvPr/>
        </p:nvGrpSpPr>
        <p:grpSpPr>
          <a:xfrm>
            <a:off x="-1022217" y="-1305733"/>
            <a:ext cx="11188434" cy="3825856"/>
            <a:chOff x="-1022217" y="-848533"/>
            <a:chExt cx="11188434" cy="3825856"/>
          </a:xfrm>
        </p:grpSpPr>
        <p:grpSp>
          <p:nvGrpSpPr>
            <p:cNvPr id="1778" name="Google Shape;1778;p14"/>
            <p:cNvGrpSpPr/>
            <p:nvPr/>
          </p:nvGrpSpPr>
          <p:grpSpPr>
            <a:xfrm rot="-1799983">
              <a:off x="-517064" y="-325841"/>
              <a:ext cx="2835804" cy="2780472"/>
              <a:chOff x="1400775" y="920275"/>
              <a:chExt cx="1637475" cy="1605525"/>
            </a:xfrm>
          </p:grpSpPr>
          <p:sp>
            <p:nvSpPr>
              <p:cNvPr id="1779" name="Google Shape;1779;p14"/>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4"/>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4"/>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4"/>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4"/>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4"/>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4"/>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4"/>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4"/>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4"/>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4"/>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4"/>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4"/>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4"/>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4"/>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4"/>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4"/>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4"/>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4"/>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4"/>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4"/>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4"/>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4"/>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4"/>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4"/>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4"/>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4"/>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4"/>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4"/>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4"/>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4"/>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4"/>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4"/>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4"/>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4"/>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4"/>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4"/>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4"/>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4"/>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4"/>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4"/>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4"/>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4"/>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4"/>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4"/>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4"/>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4"/>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4"/>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4"/>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4"/>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4"/>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4"/>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4"/>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4"/>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4"/>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4"/>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4"/>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4"/>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4"/>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4"/>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4"/>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4"/>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4"/>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4"/>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4"/>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4"/>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4"/>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4"/>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4"/>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4"/>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4"/>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4"/>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4"/>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4"/>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4"/>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4"/>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4"/>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4"/>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4"/>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4"/>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4"/>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4"/>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4"/>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4"/>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4"/>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4"/>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4"/>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4"/>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4"/>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4"/>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14"/>
            <p:cNvGrpSpPr/>
            <p:nvPr/>
          </p:nvGrpSpPr>
          <p:grpSpPr>
            <a:xfrm rot="1799983" flipH="1">
              <a:off x="6825261" y="-325841"/>
              <a:ext cx="2835804" cy="2780472"/>
              <a:chOff x="1400775" y="920275"/>
              <a:chExt cx="1637475" cy="1605525"/>
            </a:xfrm>
          </p:grpSpPr>
          <p:sp>
            <p:nvSpPr>
              <p:cNvPr id="1870" name="Google Shape;1870;p14"/>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4"/>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4"/>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4"/>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4"/>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4"/>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4"/>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4"/>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4"/>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4"/>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4"/>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4"/>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4"/>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4"/>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4"/>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4"/>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4"/>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4"/>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4"/>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4"/>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4"/>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4"/>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4"/>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4"/>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4"/>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4"/>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4"/>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4"/>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4"/>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4"/>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4"/>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4"/>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4"/>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4"/>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4"/>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4"/>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4"/>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4"/>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4"/>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4"/>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4"/>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4"/>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4"/>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4"/>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4"/>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4"/>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4"/>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4"/>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4"/>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4"/>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4"/>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4"/>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4"/>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4"/>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4"/>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4"/>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4"/>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4"/>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4"/>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4"/>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4"/>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4"/>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4"/>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4"/>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4"/>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4"/>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4"/>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4"/>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4"/>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4"/>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4"/>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4"/>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4"/>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4"/>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4"/>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4"/>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4"/>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4"/>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4"/>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4"/>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4"/>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4"/>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4"/>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4"/>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4"/>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4"/>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4"/>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4"/>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4"/>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4"/>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0" name="Google Shape;1960;p14"/>
          <p:cNvGrpSpPr/>
          <p:nvPr/>
        </p:nvGrpSpPr>
        <p:grpSpPr>
          <a:xfrm rot="10800000" flipH="1">
            <a:off x="-1022217" y="2613042"/>
            <a:ext cx="11188434" cy="3825856"/>
            <a:chOff x="-1022217" y="-848533"/>
            <a:chExt cx="11188434" cy="3825856"/>
          </a:xfrm>
        </p:grpSpPr>
        <p:grpSp>
          <p:nvGrpSpPr>
            <p:cNvPr id="1961" name="Google Shape;1961;p14"/>
            <p:cNvGrpSpPr/>
            <p:nvPr/>
          </p:nvGrpSpPr>
          <p:grpSpPr>
            <a:xfrm rot="-1799983">
              <a:off x="-517064" y="-325841"/>
              <a:ext cx="2835804" cy="2780472"/>
              <a:chOff x="1400775" y="920275"/>
              <a:chExt cx="1637475" cy="1605525"/>
            </a:xfrm>
          </p:grpSpPr>
          <p:sp>
            <p:nvSpPr>
              <p:cNvPr id="1962" name="Google Shape;1962;p14"/>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4"/>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4"/>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4"/>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4"/>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4"/>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4"/>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4"/>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4"/>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4"/>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4"/>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4"/>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4"/>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4"/>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4"/>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4"/>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4"/>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4"/>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4"/>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4"/>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4"/>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4"/>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4"/>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4"/>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4"/>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4"/>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4"/>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4"/>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4"/>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4"/>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4"/>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4"/>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4"/>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4"/>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4"/>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4"/>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4"/>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4"/>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4"/>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4"/>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4"/>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4"/>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4"/>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4"/>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4"/>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4"/>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4"/>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4"/>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4"/>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4"/>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4"/>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4"/>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4"/>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4"/>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4"/>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4"/>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4"/>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4"/>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4"/>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4"/>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4"/>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4"/>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4"/>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4"/>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4"/>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4"/>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4"/>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4"/>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4"/>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4"/>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4"/>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4"/>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4"/>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4"/>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4"/>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4"/>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4"/>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4"/>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4"/>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4"/>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4"/>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4"/>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4"/>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4"/>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4"/>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4"/>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4"/>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4"/>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4"/>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4"/>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14"/>
            <p:cNvGrpSpPr/>
            <p:nvPr/>
          </p:nvGrpSpPr>
          <p:grpSpPr>
            <a:xfrm rot="1799983" flipH="1">
              <a:off x="6825261" y="-325841"/>
              <a:ext cx="2835804" cy="2780472"/>
              <a:chOff x="1400775" y="920275"/>
              <a:chExt cx="1637475" cy="1605525"/>
            </a:xfrm>
          </p:grpSpPr>
          <p:sp>
            <p:nvSpPr>
              <p:cNvPr id="2053" name="Google Shape;2053;p14"/>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4"/>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4"/>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4"/>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4"/>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4"/>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4"/>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4"/>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4"/>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4"/>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4"/>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4"/>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4"/>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4"/>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4"/>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4"/>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4"/>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4"/>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4"/>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4"/>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4"/>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4"/>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4"/>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4"/>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4"/>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4"/>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4"/>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4"/>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4"/>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4"/>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4"/>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4"/>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4"/>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4"/>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4"/>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4"/>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4"/>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4"/>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4"/>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4"/>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4"/>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4"/>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4"/>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4"/>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4"/>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4"/>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4"/>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4"/>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4"/>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4"/>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4"/>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4"/>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4"/>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4"/>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4"/>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4"/>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4"/>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4"/>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4"/>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4"/>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4"/>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4"/>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4"/>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4"/>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4"/>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4"/>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4"/>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4"/>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4"/>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4"/>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4"/>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4"/>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4"/>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4"/>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4"/>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4"/>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4"/>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4"/>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4"/>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4"/>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4"/>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4"/>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4"/>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4"/>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4"/>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4"/>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4"/>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4"/>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4"/>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4"/>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43" name="Google Shape;2143;p14"/>
          <p:cNvSpPr txBox="1">
            <a:spLocks noGrp="1"/>
          </p:cNvSpPr>
          <p:nvPr>
            <p:ph type="title" hasCustomPrompt="1"/>
          </p:nvPr>
        </p:nvSpPr>
        <p:spPr>
          <a:xfrm>
            <a:off x="2240400" y="539500"/>
            <a:ext cx="4663500" cy="73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t>xx%</a:t>
            </a:r>
          </a:p>
        </p:txBody>
      </p:sp>
      <p:sp>
        <p:nvSpPr>
          <p:cNvPr id="2144" name="Google Shape;2144;p14"/>
          <p:cNvSpPr txBox="1">
            <a:spLocks noGrp="1"/>
          </p:cNvSpPr>
          <p:nvPr>
            <p:ph type="subTitle" idx="1"/>
          </p:nvPr>
        </p:nvSpPr>
        <p:spPr>
          <a:xfrm>
            <a:off x="2240400" y="1194700"/>
            <a:ext cx="46635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r>
              <a:rPr lang="en-US"/>
              <a:t>Click to edit Master subtitle style</a:t>
            </a:r>
            <a:endParaRPr/>
          </a:p>
        </p:txBody>
      </p:sp>
      <p:sp>
        <p:nvSpPr>
          <p:cNvPr id="2145" name="Google Shape;2145;p14"/>
          <p:cNvSpPr txBox="1">
            <a:spLocks noGrp="1"/>
          </p:cNvSpPr>
          <p:nvPr>
            <p:ph type="title" idx="2" hasCustomPrompt="1"/>
          </p:nvPr>
        </p:nvSpPr>
        <p:spPr>
          <a:xfrm>
            <a:off x="2240400" y="2063588"/>
            <a:ext cx="4663500" cy="73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t>xx%</a:t>
            </a:r>
          </a:p>
        </p:txBody>
      </p:sp>
      <p:sp>
        <p:nvSpPr>
          <p:cNvPr id="2146" name="Google Shape;2146;p14"/>
          <p:cNvSpPr txBox="1">
            <a:spLocks noGrp="1"/>
          </p:cNvSpPr>
          <p:nvPr>
            <p:ph type="subTitle" idx="3"/>
          </p:nvPr>
        </p:nvSpPr>
        <p:spPr>
          <a:xfrm>
            <a:off x="2240400" y="2718788"/>
            <a:ext cx="46635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r>
              <a:rPr lang="en-US"/>
              <a:t>Click to edit Master subtitle style</a:t>
            </a:r>
            <a:endParaRPr/>
          </a:p>
        </p:txBody>
      </p:sp>
      <p:sp>
        <p:nvSpPr>
          <p:cNvPr id="2147" name="Google Shape;2147;p14"/>
          <p:cNvSpPr txBox="1">
            <a:spLocks noGrp="1"/>
          </p:cNvSpPr>
          <p:nvPr>
            <p:ph type="title" idx="4" hasCustomPrompt="1"/>
          </p:nvPr>
        </p:nvSpPr>
        <p:spPr>
          <a:xfrm>
            <a:off x="2240400" y="3587675"/>
            <a:ext cx="4663500" cy="73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t>xx%</a:t>
            </a:r>
          </a:p>
        </p:txBody>
      </p:sp>
      <p:sp>
        <p:nvSpPr>
          <p:cNvPr id="2148" name="Google Shape;2148;p14"/>
          <p:cNvSpPr txBox="1">
            <a:spLocks noGrp="1"/>
          </p:cNvSpPr>
          <p:nvPr>
            <p:ph type="subTitle" idx="5"/>
          </p:nvPr>
        </p:nvSpPr>
        <p:spPr>
          <a:xfrm>
            <a:off x="2240400" y="4242875"/>
            <a:ext cx="46635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r>
              <a:rPr lang="en-US"/>
              <a:t>Click to edit Master subtitle style</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42"/>
        <p:cNvGrpSpPr/>
        <p:nvPr/>
      </p:nvGrpSpPr>
      <p:grpSpPr>
        <a:xfrm>
          <a:off x="0" y="0"/>
          <a:ext cx="0" cy="0"/>
          <a:chOff x="0" y="0"/>
          <a:chExt cx="0" cy="0"/>
        </a:xfrm>
      </p:grpSpPr>
      <p:grpSp>
        <p:nvGrpSpPr>
          <p:cNvPr id="2243" name="Google Shape;2243;p16"/>
          <p:cNvGrpSpPr/>
          <p:nvPr/>
        </p:nvGrpSpPr>
        <p:grpSpPr>
          <a:xfrm rot="5400000" flipH="1">
            <a:off x="7012886" y="-850734"/>
            <a:ext cx="2835779" cy="2780448"/>
            <a:chOff x="1400775" y="920275"/>
            <a:chExt cx="1637475" cy="1605525"/>
          </a:xfrm>
        </p:grpSpPr>
        <p:sp>
          <p:nvSpPr>
            <p:cNvPr id="2244" name="Google Shape;2244;p16"/>
            <p:cNvSpPr/>
            <p:nvPr/>
          </p:nvSpPr>
          <p:spPr>
            <a:xfrm>
              <a:off x="2472400" y="990525"/>
              <a:ext cx="16925" cy="247025"/>
            </a:xfrm>
            <a:custGeom>
              <a:avLst/>
              <a:gdLst/>
              <a:ahLst/>
              <a:cxnLst/>
              <a:rect l="l" t="t" r="r" b="b"/>
              <a:pathLst>
                <a:path w="677" h="9881" extrusionOk="0">
                  <a:moveTo>
                    <a:pt x="337" y="9320"/>
                  </a:moveTo>
                  <a:cubicBezTo>
                    <a:pt x="458" y="9320"/>
                    <a:pt x="558" y="9419"/>
                    <a:pt x="558" y="9540"/>
                  </a:cubicBezTo>
                  <a:cubicBezTo>
                    <a:pt x="558" y="9662"/>
                    <a:pt x="458" y="9761"/>
                    <a:pt x="337" y="9761"/>
                  </a:cubicBezTo>
                  <a:cubicBezTo>
                    <a:pt x="215" y="9761"/>
                    <a:pt x="116" y="9662"/>
                    <a:pt x="116" y="9540"/>
                  </a:cubicBezTo>
                  <a:cubicBezTo>
                    <a:pt x="116" y="9419"/>
                    <a:pt x="215" y="9320"/>
                    <a:pt x="337" y="9320"/>
                  </a:cubicBezTo>
                  <a:close/>
                  <a:moveTo>
                    <a:pt x="279" y="0"/>
                  </a:moveTo>
                  <a:lnTo>
                    <a:pt x="279" y="9206"/>
                  </a:lnTo>
                  <a:cubicBezTo>
                    <a:pt x="122" y="9237"/>
                    <a:pt x="0" y="9375"/>
                    <a:pt x="0" y="9540"/>
                  </a:cubicBezTo>
                  <a:cubicBezTo>
                    <a:pt x="0" y="9728"/>
                    <a:pt x="152" y="9880"/>
                    <a:pt x="337" y="9880"/>
                  </a:cubicBezTo>
                  <a:cubicBezTo>
                    <a:pt x="525" y="9880"/>
                    <a:pt x="676" y="9728"/>
                    <a:pt x="676" y="9540"/>
                  </a:cubicBezTo>
                  <a:cubicBezTo>
                    <a:pt x="676" y="9375"/>
                    <a:pt x="555" y="9237"/>
                    <a:pt x="398" y="9206"/>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6"/>
            <p:cNvSpPr/>
            <p:nvPr/>
          </p:nvSpPr>
          <p:spPr>
            <a:xfrm>
              <a:off x="2905300" y="1457050"/>
              <a:ext cx="73250" cy="126800"/>
            </a:xfrm>
            <a:custGeom>
              <a:avLst/>
              <a:gdLst/>
              <a:ahLst/>
              <a:cxnLst/>
              <a:rect l="l" t="t" r="r" b="b"/>
              <a:pathLst>
                <a:path w="2930" h="5072" extrusionOk="0">
                  <a:moveTo>
                    <a:pt x="337" y="4511"/>
                  </a:moveTo>
                  <a:cubicBezTo>
                    <a:pt x="459" y="4511"/>
                    <a:pt x="558" y="4610"/>
                    <a:pt x="558" y="4732"/>
                  </a:cubicBezTo>
                  <a:cubicBezTo>
                    <a:pt x="558" y="4853"/>
                    <a:pt x="459" y="4952"/>
                    <a:pt x="337" y="4952"/>
                  </a:cubicBezTo>
                  <a:cubicBezTo>
                    <a:pt x="216" y="4952"/>
                    <a:pt x="117" y="4853"/>
                    <a:pt x="117" y="4732"/>
                  </a:cubicBezTo>
                  <a:cubicBezTo>
                    <a:pt x="117" y="4610"/>
                    <a:pt x="216" y="4511"/>
                    <a:pt x="337" y="4511"/>
                  </a:cubicBezTo>
                  <a:close/>
                  <a:moveTo>
                    <a:pt x="509" y="0"/>
                  </a:moveTo>
                  <a:lnTo>
                    <a:pt x="279" y="232"/>
                  </a:lnTo>
                  <a:lnTo>
                    <a:pt x="279" y="4400"/>
                  </a:lnTo>
                  <a:cubicBezTo>
                    <a:pt x="119" y="4428"/>
                    <a:pt x="1" y="4566"/>
                    <a:pt x="1" y="4732"/>
                  </a:cubicBezTo>
                  <a:cubicBezTo>
                    <a:pt x="1" y="4919"/>
                    <a:pt x="152" y="5071"/>
                    <a:pt x="337" y="5071"/>
                  </a:cubicBezTo>
                  <a:cubicBezTo>
                    <a:pt x="525" y="5071"/>
                    <a:pt x="677" y="4919"/>
                    <a:pt x="677" y="4732"/>
                  </a:cubicBezTo>
                  <a:cubicBezTo>
                    <a:pt x="677" y="4566"/>
                    <a:pt x="556" y="4428"/>
                    <a:pt x="398" y="4400"/>
                  </a:cubicBezTo>
                  <a:lnTo>
                    <a:pt x="398" y="279"/>
                  </a:lnTo>
                  <a:lnTo>
                    <a:pt x="558" y="119"/>
                  </a:lnTo>
                  <a:lnTo>
                    <a:pt x="2930" y="119"/>
                  </a:lnTo>
                  <a:lnTo>
                    <a:pt x="293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6"/>
            <p:cNvSpPr/>
            <p:nvPr/>
          </p:nvSpPr>
          <p:spPr>
            <a:xfrm>
              <a:off x="2400400" y="1336750"/>
              <a:ext cx="16950" cy="16925"/>
            </a:xfrm>
            <a:custGeom>
              <a:avLst/>
              <a:gdLst/>
              <a:ahLst/>
              <a:cxnLst/>
              <a:rect l="l" t="t" r="r" b="b"/>
              <a:pathLst>
                <a:path w="678" h="677" extrusionOk="0">
                  <a:moveTo>
                    <a:pt x="340" y="119"/>
                  </a:moveTo>
                  <a:cubicBezTo>
                    <a:pt x="462" y="119"/>
                    <a:pt x="561" y="219"/>
                    <a:pt x="561" y="340"/>
                  </a:cubicBezTo>
                  <a:cubicBezTo>
                    <a:pt x="561" y="462"/>
                    <a:pt x="462" y="561"/>
                    <a:pt x="340" y="561"/>
                  </a:cubicBezTo>
                  <a:cubicBezTo>
                    <a:pt x="219" y="561"/>
                    <a:pt x="120" y="462"/>
                    <a:pt x="120" y="340"/>
                  </a:cubicBezTo>
                  <a:cubicBezTo>
                    <a:pt x="120" y="219"/>
                    <a:pt x="219" y="119"/>
                    <a:pt x="340" y="119"/>
                  </a:cubicBezTo>
                  <a:close/>
                  <a:moveTo>
                    <a:pt x="340" y="1"/>
                  </a:moveTo>
                  <a:cubicBezTo>
                    <a:pt x="153" y="1"/>
                    <a:pt x="1" y="152"/>
                    <a:pt x="1" y="340"/>
                  </a:cubicBezTo>
                  <a:cubicBezTo>
                    <a:pt x="1" y="525"/>
                    <a:pt x="153" y="677"/>
                    <a:pt x="340" y="677"/>
                  </a:cubicBezTo>
                  <a:cubicBezTo>
                    <a:pt x="525" y="677"/>
                    <a:pt x="677" y="525"/>
                    <a:pt x="677" y="340"/>
                  </a:cubicBezTo>
                  <a:cubicBezTo>
                    <a:pt x="677" y="152"/>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6"/>
            <p:cNvSpPr/>
            <p:nvPr/>
          </p:nvSpPr>
          <p:spPr>
            <a:xfrm>
              <a:off x="2727800" y="1624750"/>
              <a:ext cx="310450" cy="193250"/>
            </a:xfrm>
            <a:custGeom>
              <a:avLst/>
              <a:gdLst/>
              <a:ahLst/>
              <a:cxnLst/>
              <a:rect l="l" t="t" r="r" b="b"/>
              <a:pathLst>
                <a:path w="12418" h="7730" extrusionOk="0">
                  <a:moveTo>
                    <a:pt x="12083" y="0"/>
                  </a:moveTo>
                  <a:lnTo>
                    <a:pt x="5036" y="7100"/>
                  </a:lnTo>
                  <a:lnTo>
                    <a:pt x="710" y="7100"/>
                  </a:lnTo>
                  <a:cubicBezTo>
                    <a:pt x="638" y="7004"/>
                    <a:pt x="525" y="6940"/>
                    <a:pt x="395" y="6940"/>
                  </a:cubicBezTo>
                  <a:cubicBezTo>
                    <a:pt x="177" y="6940"/>
                    <a:pt x="1" y="7117"/>
                    <a:pt x="1" y="7335"/>
                  </a:cubicBezTo>
                  <a:cubicBezTo>
                    <a:pt x="1" y="7553"/>
                    <a:pt x="177" y="7730"/>
                    <a:pt x="395" y="7730"/>
                  </a:cubicBezTo>
                  <a:cubicBezTo>
                    <a:pt x="525" y="7730"/>
                    <a:pt x="638" y="7669"/>
                    <a:pt x="710" y="7572"/>
                  </a:cubicBezTo>
                  <a:lnTo>
                    <a:pt x="5232" y="7572"/>
                  </a:lnTo>
                  <a:lnTo>
                    <a:pt x="12417" y="331"/>
                  </a:lnTo>
                  <a:lnTo>
                    <a:pt x="120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6"/>
            <p:cNvSpPr/>
            <p:nvPr/>
          </p:nvSpPr>
          <p:spPr>
            <a:xfrm>
              <a:off x="2400400" y="1367250"/>
              <a:ext cx="16950" cy="16950"/>
            </a:xfrm>
            <a:custGeom>
              <a:avLst/>
              <a:gdLst/>
              <a:ahLst/>
              <a:cxnLst/>
              <a:rect l="l" t="t" r="r" b="b"/>
              <a:pathLst>
                <a:path w="678" h="678" extrusionOk="0">
                  <a:moveTo>
                    <a:pt x="340" y="119"/>
                  </a:moveTo>
                  <a:cubicBezTo>
                    <a:pt x="462" y="119"/>
                    <a:pt x="561" y="219"/>
                    <a:pt x="561" y="340"/>
                  </a:cubicBezTo>
                  <a:cubicBezTo>
                    <a:pt x="561" y="462"/>
                    <a:pt x="462" y="558"/>
                    <a:pt x="340" y="558"/>
                  </a:cubicBezTo>
                  <a:cubicBezTo>
                    <a:pt x="219" y="558"/>
                    <a:pt x="120" y="462"/>
                    <a:pt x="120" y="340"/>
                  </a:cubicBezTo>
                  <a:cubicBezTo>
                    <a:pt x="120" y="219"/>
                    <a:pt x="219" y="119"/>
                    <a:pt x="340" y="119"/>
                  </a:cubicBezTo>
                  <a:close/>
                  <a:moveTo>
                    <a:pt x="340" y="1"/>
                  </a:moveTo>
                  <a:cubicBezTo>
                    <a:pt x="153" y="1"/>
                    <a:pt x="1" y="153"/>
                    <a:pt x="1" y="340"/>
                  </a:cubicBezTo>
                  <a:cubicBezTo>
                    <a:pt x="1" y="525"/>
                    <a:pt x="153"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6"/>
            <p:cNvSpPr/>
            <p:nvPr/>
          </p:nvSpPr>
          <p:spPr>
            <a:xfrm>
              <a:off x="2399025" y="1396800"/>
              <a:ext cx="19775" cy="19825"/>
            </a:xfrm>
            <a:custGeom>
              <a:avLst/>
              <a:gdLst/>
              <a:ahLst/>
              <a:cxnLst/>
              <a:rect l="l" t="t" r="r" b="b"/>
              <a:pathLst>
                <a:path w="791" h="793" extrusionOk="0">
                  <a:moveTo>
                    <a:pt x="395" y="0"/>
                  </a:moveTo>
                  <a:cubicBezTo>
                    <a:pt x="177" y="0"/>
                    <a:pt x="1" y="177"/>
                    <a:pt x="1" y="398"/>
                  </a:cubicBezTo>
                  <a:cubicBezTo>
                    <a:pt x="1"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6"/>
            <p:cNvSpPr/>
            <p:nvPr/>
          </p:nvSpPr>
          <p:spPr>
            <a:xfrm>
              <a:off x="2391725" y="990525"/>
              <a:ext cx="83725" cy="512775"/>
            </a:xfrm>
            <a:custGeom>
              <a:avLst/>
              <a:gdLst/>
              <a:ahLst/>
              <a:cxnLst/>
              <a:rect l="l" t="t" r="r" b="b"/>
              <a:pathLst>
                <a:path w="3349" h="20511" extrusionOk="0">
                  <a:moveTo>
                    <a:pt x="0" y="0"/>
                  </a:moveTo>
                  <a:lnTo>
                    <a:pt x="0" y="8988"/>
                  </a:lnTo>
                  <a:lnTo>
                    <a:pt x="2716" y="11685"/>
                  </a:lnTo>
                  <a:lnTo>
                    <a:pt x="2716" y="19801"/>
                  </a:lnTo>
                  <a:cubicBezTo>
                    <a:pt x="2620" y="19873"/>
                    <a:pt x="2556" y="19986"/>
                    <a:pt x="2556" y="20116"/>
                  </a:cubicBezTo>
                  <a:cubicBezTo>
                    <a:pt x="2556" y="20334"/>
                    <a:pt x="2733" y="20511"/>
                    <a:pt x="2951" y="20511"/>
                  </a:cubicBezTo>
                  <a:cubicBezTo>
                    <a:pt x="3169" y="20511"/>
                    <a:pt x="3349" y="20334"/>
                    <a:pt x="3349" y="20116"/>
                  </a:cubicBezTo>
                  <a:cubicBezTo>
                    <a:pt x="3349" y="19986"/>
                    <a:pt x="3285" y="19873"/>
                    <a:pt x="3188" y="19801"/>
                  </a:cubicBezTo>
                  <a:lnTo>
                    <a:pt x="3188" y="11489"/>
                  </a:lnTo>
                  <a:lnTo>
                    <a:pt x="472" y="8792"/>
                  </a:lnTo>
                  <a:lnTo>
                    <a:pt x="47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6"/>
            <p:cNvSpPr/>
            <p:nvPr/>
          </p:nvSpPr>
          <p:spPr>
            <a:xfrm>
              <a:off x="2688525" y="1369200"/>
              <a:ext cx="297400" cy="472550"/>
            </a:xfrm>
            <a:custGeom>
              <a:avLst/>
              <a:gdLst/>
              <a:ahLst/>
              <a:cxnLst/>
              <a:rect l="l" t="t" r="r" b="b"/>
              <a:pathLst>
                <a:path w="11896" h="18902" extrusionOk="0">
                  <a:moveTo>
                    <a:pt x="338" y="18341"/>
                  </a:moveTo>
                  <a:cubicBezTo>
                    <a:pt x="459" y="18341"/>
                    <a:pt x="559" y="18440"/>
                    <a:pt x="559" y="18562"/>
                  </a:cubicBezTo>
                  <a:cubicBezTo>
                    <a:pt x="559" y="18683"/>
                    <a:pt x="459" y="18782"/>
                    <a:pt x="338" y="18782"/>
                  </a:cubicBezTo>
                  <a:cubicBezTo>
                    <a:pt x="216" y="18782"/>
                    <a:pt x="117" y="18683"/>
                    <a:pt x="117" y="18562"/>
                  </a:cubicBezTo>
                  <a:cubicBezTo>
                    <a:pt x="117" y="18440"/>
                    <a:pt x="216" y="18341"/>
                    <a:pt x="338" y="18341"/>
                  </a:cubicBezTo>
                  <a:close/>
                  <a:moveTo>
                    <a:pt x="7051" y="0"/>
                  </a:moveTo>
                  <a:lnTo>
                    <a:pt x="5202" y="1863"/>
                  </a:lnTo>
                  <a:lnTo>
                    <a:pt x="5202" y="8196"/>
                  </a:lnTo>
                  <a:lnTo>
                    <a:pt x="280" y="13154"/>
                  </a:lnTo>
                  <a:lnTo>
                    <a:pt x="280" y="18228"/>
                  </a:lnTo>
                  <a:cubicBezTo>
                    <a:pt x="120" y="18258"/>
                    <a:pt x="1" y="18396"/>
                    <a:pt x="1" y="18562"/>
                  </a:cubicBezTo>
                  <a:cubicBezTo>
                    <a:pt x="1" y="18749"/>
                    <a:pt x="153" y="18901"/>
                    <a:pt x="338" y="18901"/>
                  </a:cubicBezTo>
                  <a:cubicBezTo>
                    <a:pt x="525" y="18901"/>
                    <a:pt x="677" y="18749"/>
                    <a:pt x="677" y="18562"/>
                  </a:cubicBezTo>
                  <a:cubicBezTo>
                    <a:pt x="677" y="18396"/>
                    <a:pt x="556" y="18258"/>
                    <a:pt x="398" y="18228"/>
                  </a:cubicBezTo>
                  <a:lnTo>
                    <a:pt x="398" y="13201"/>
                  </a:lnTo>
                  <a:lnTo>
                    <a:pt x="5318" y="8243"/>
                  </a:lnTo>
                  <a:lnTo>
                    <a:pt x="5318" y="1913"/>
                  </a:lnTo>
                  <a:lnTo>
                    <a:pt x="7101" y="116"/>
                  </a:lnTo>
                  <a:lnTo>
                    <a:pt x="11896" y="116"/>
                  </a:lnTo>
                  <a:lnTo>
                    <a:pt x="118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6"/>
            <p:cNvSpPr/>
            <p:nvPr/>
          </p:nvSpPr>
          <p:spPr>
            <a:xfrm>
              <a:off x="2425675" y="990525"/>
              <a:ext cx="16925" cy="200575"/>
            </a:xfrm>
            <a:custGeom>
              <a:avLst/>
              <a:gdLst/>
              <a:ahLst/>
              <a:cxnLst/>
              <a:rect l="l" t="t" r="r" b="b"/>
              <a:pathLst>
                <a:path w="677" h="8023" extrusionOk="0">
                  <a:moveTo>
                    <a:pt x="337" y="7465"/>
                  </a:moveTo>
                  <a:cubicBezTo>
                    <a:pt x="458" y="7465"/>
                    <a:pt x="558" y="7564"/>
                    <a:pt x="558" y="7685"/>
                  </a:cubicBezTo>
                  <a:cubicBezTo>
                    <a:pt x="558" y="7807"/>
                    <a:pt x="458" y="7906"/>
                    <a:pt x="337" y="7906"/>
                  </a:cubicBezTo>
                  <a:cubicBezTo>
                    <a:pt x="216" y="7906"/>
                    <a:pt x="116" y="7807"/>
                    <a:pt x="116" y="7685"/>
                  </a:cubicBezTo>
                  <a:cubicBezTo>
                    <a:pt x="116" y="7564"/>
                    <a:pt x="216" y="7465"/>
                    <a:pt x="337" y="7465"/>
                  </a:cubicBezTo>
                  <a:close/>
                  <a:moveTo>
                    <a:pt x="279" y="0"/>
                  </a:moveTo>
                  <a:lnTo>
                    <a:pt x="279" y="7351"/>
                  </a:lnTo>
                  <a:cubicBezTo>
                    <a:pt x="122" y="7379"/>
                    <a:pt x="0" y="7517"/>
                    <a:pt x="0" y="7685"/>
                  </a:cubicBezTo>
                  <a:cubicBezTo>
                    <a:pt x="0" y="7870"/>
                    <a:pt x="149" y="8022"/>
                    <a:pt x="337" y="8022"/>
                  </a:cubicBezTo>
                  <a:cubicBezTo>
                    <a:pt x="525" y="8022"/>
                    <a:pt x="677" y="7870"/>
                    <a:pt x="677" y="7685"/>
                  </a:cubicBezTo>
                  <a:cubicBezTo>
                    <a:pt x="677" y="7520"/>
                    <a:pt x="555" y="7382"/>
                    <a:pt x="398" y="735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6"/>
            <p:cNvSpPr/>
            <p:nvPr/>
          </p:nvSpPr>
          <p:spPr>
            <a:xfrm>
              <a:off x="2664875" y="1345800"/>
              <a:ext cx="321000" cy="519675"/>
            </a:xfrm>
            <a:custGeom>
              <a:avLst/>
              <a:gdLst/>
              <a:ahLst/>
              <a:cxnLst/>
              <a:rect l="l" t="t" r="r" b="b"/>
              <a:pathLst>
                <a:path w="12840" h="20787" extrusionOk="0">
                  <a:moveTo>
                    <a:pt x="340" y="20229"/>
                  </a:moveTo>
                  <a:cubicBezTo>
                    <a:pt x="461" y="20229"/>
                    <a:pt x="560" y="20329"/>
                    <a:pt x="560" y="20450"/>
                  </a:cubicBezTo>
                  <a:cubicBezTo>
                    <a:pt x="560" y="20571"/>
                    <a:pt x="461" y="20668"/>
                    <a:pt x="340" y="20668"/>
                  </a:cubicBezTo>
                  <a:cubicBezTo>
                    <a:pt x="218" y="20668"/>
                    <a:pt x="119" y="20571"/>
                    <a:pt x="119" y="20450"/>
                  </a:cubicBezTo>
                  <a:cubicBezTo>
                    <a:pt x="119" y="20329"/>
                    <a:pt x="218" y="20229"/>
                    <a:pt x="340" y="20229"/>
                  </a:cubicBezTo>
                  <a:close/>
                  <a:moveTo>
                    <a:pt x="7685" y="0"/>
                  </a:moveTo>
                  <a:lnTo>
                    <a:pt x="5201" y="2501"/>
                  </a:lnTo>
                  <a:lnTo>
                    <a:pt x="5201" y="8834"/>
                  </a:lnTo>
                  <a:lnTo>
                    <a:pt x="279" y="13792"/>
                  </a:lnTo>
                  <a:lnTo>
                    <a:pt x="279" y="20116"/>
                  </a:lnTo>
                  <a:cubicBezTo>
                    <a:pt x="122" y="20144"/>
                    <a:pt x="0" y="20282"/>
                    <a:pt x="0" y="20450"/>
                  </a:cubicBezTo>
                  <a:cubicBezTo>
                    <a:pt x="0" y="20635"/>
                    <a:pt x="152" y="20787"/>
                    <a:pt x="340" y="20787"/>
                  </a:cubicBezTo>
                  <a:cubicBezTo>
                    <a:pt x="525" y="20787"/>
                    <a:pt x="676" y="20635"/>
                    <a:pt x="676" y="20450"/>
                  </a:cubicBezTo>
                  <a:cubicBezTo>
                    <a:pt x="676" y="20282"/>
                    <a:pt x="555" y="20144"/>
                    <a:pt x="398" y="20116"/>
                  </a:cubicBezTo>
                  <a:lnTo>
                    <a:pt x="398" y="13839"/>
                  </a:lnTo>
                  <a:lnTo>
                    <a:pt x="5320" y="8881"/>
                  </a:lnTo>
                  <a:lnTo>
                    <a:pt x="5320" y="2551"/>
                  </a:lnTo>
                  <a:lnTo>
                    <a:pt x="7732" y="119"/>
                  </a:lnTo>
                  <a:lnTo>
                    <a:pt x="12839" y="119"/>
                  </a:lnTo>
                  <a:lnTo>
                    <a:pt x="128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6"/>
            <p:cNvSpPr/>
            <p:nvPr/>
          </p:nvSpPr>
          <p:spPr>
            <a:xfrm>
              <a:off x="2449000" y="990525"/>
              <a:ext cx="16925" cy="223825"/>
            </a:xfrm>
            <a:custGeom>
              <a:avLst/>
              <a:gdLst/>
              <a:ahLst/>
              <a:cxnLst/>
              <a:rect l="l" t="t" r="r" b="b"/>
              <a:pathLst>
                <a:path w="677" h="8953" extrusionOk="0">
                  <a:moveTo>
                    <a:pt x="340" y="8392"/>
                  </a:moveTo>
                  <a:cubicBezTo>
                    <a:pt x="461" y="8392"/>
                    <a:pt x="561" y="8491"/>
                    <a:pt x="561" y="8613"/>
                  </a:cubicBezTo>
                  <a:cubicBezTo>
                    <a:pt x="561" y="8734"/>
                    <a:pt x="461" y="8834"/>
                    <a:pt x="340" y="8834"/>
                  </a:cubicBezTo>
                  <a:cubicBezTo>
                    <a:pt x="218" y="8834"/>
                    <a:pt x="119" y="8734"/>
                    <a:pt x="119" y="8613"/>
                  </a:cubicBezTo>
                  <a:cubicBezTo>
                    <a:pt x="119" y="8491"/>
                    <a:pt x="218" y="8392"/>
                    <a:pt x="340" y="8392"/>
                  </a:cubicBezTo>
                  <a:close/>
                  <a:moveTo>
                    <a:pt x="279" y="0"/>
                  </a:moveTo>
                  <a:lnTo>
                    <a:pt x="279" y="8279"/>
                  </a:lnTo>
                  <a:cubicBezTo>
                    <a:pt x="122" y="8307"/>
                    <a:pt x="0" y="8445"/>
                    <a:pt x="0" y="8613"/>
                  </a:cubicBezTo>
                  <a:cubicBezTo>
                    <a:pt x="0" y="8801"/>
                    <a:pt x="152" y="8952"/>
                    <a:pt x="340" y="8952"/>
                  </a:cubicBezTo>
                  <a:cubicBezTo>
                    <a:pt x="525" y="8952"/>
                    <a:pt x="677" y="8801"/>
                    <a:pt x="677" y="8613"/>
                  </a:cubicBezTo>
                  <a:cubicBezTo>
                    <a:pt x="677" y="8447"/>
                    <a:pt x="555" y="8309"/>
                    <a:pt x="398" y="8282"/>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6"/>
            <p:cNvSpPr/>
            <p:nvPr/>
          </p:nvSpPr>
          <p:spPr>
            <a:xfrm>
              <a:off x="2729175" y="1591350"/>
              <a:ext cx="290575" cy="188775"/>
            </a:xfrm>
            <a:custGeom>
              <a:avLst/>
              <a:gdLst/>
              <a:ahLst/>
              <a:cxnLst/>
              <a:rect l="l" t="t" r="r" b="b"/>
              <a:pathLst>
                <a:path w="11623" h="7551" extrusionOk="0">
                  <a:moveTo>
                    <a:pt x="340" y="6990"/>
                  </a:moveTo>
                  <a:cubicBezTo>
                    <a:pt x="462" y="6990"/>
                    <a:pt x="561" y="7089"/>
                    <a:pt x="561" y="7210"/>
                  </a:cubicBezTo>
                  <a:cubicBezTo>
                    <a:pt x="561" y="7332"/>
                    <a:pt x="462" y="7431"/>
                    <a:pt x="340" y="7431"/>
                  </a:cubicBezTo>
                  <a:cubicBezTo>
                    <a:pt x="219" y="7431"/>
                    <a:pt x="120" y="7332"/>
                    <a:pt x="120" y="7210"/>
                  </a:cubicBezTo>
                  <a:cubicBezTo>
                    <a:pt x="120" y="7089"/>
                    <a:pt x="219" y="6990"/>
                    <a:pt x="340" y="6990"/>
                  </a:cubicBezTo>
                  <a:close/>
                  <a:moveTo>
                    <a:pt x="11540" y="0"/>
                  </a:moveTo>
                  <a:lnTo>
                    <a:pt x="4440" y="7153"/>
                  </a:lnTo>
                  <a:lnTo>
                    <a:pt x="672" y="7153"/>
                  </a:lnTo>
                  <a:cubicBezTo>
                    <a:pt x="644" y="6995"/>
                    <a:pt x="506" y="6874"/>
                    <a:pt x="340" y="6874"/>
                  </a:cubicBezTo>
                  <a:cubicBezTo>
                    <a:pt x="153" y="6874"/>
                    <a:pt x="1" y="7026"/>
                    <a:pt x="1" y="7210"/>
                  </a:cubicBezTo>
                  <a:cubicBezTo>
                    <a:pt x="1" y="7398"/>
                    <a:pt x="153" y="7550"/>
                    <a:pt x="340" y="7550"/>
                  </a:cubicBezTo>
                  <a:cubicBezTo>
                    <a:pt x="506" y="7550"/>
                    <a:pt x="644" y="7429"/>
                    <a:pt x="672" y="7271"/>
                  </a:cubicBezTo>
                  <a:lnTo>
                    <a:pt x="4489" y="7271"/>
                  </a:lnTo>
                  <a:lnTo>
                    <a:pt x="11623" y="83"/>
                  </a:lnTo>
                  <a:lnTo>
                    <a:pt x="1154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6"/>
            <p:cNvSpPr/>
            <p:nvPr/>
          </p:nvSpPr>
          <p:spPr>
            <a:xfrm>
              <a:off x="2509525" y="995475"/>
              <a:ext cx="2925" cy="79675"/>
            </a:xfrm>
            <a:custGeom>
              <a:avLst/>
              <a:gdLst/>
              <a:ahLst/>
              <a:cxnLst/>
              <a:rect l="l" t="t" r="r" b="b"/>
              <a:pathLst>
                <a:path w="117" h="3187" extrusionOk="0">
                  <a:moveTo>
                    <a:pt x="0" y="1"/>
                  </a:moveTo>
                  <a:lnTo>
                    <a:pt x="0" y="3187"/>
                  </a:lnTo>
                  <a:lnTo>
                    <a:pt x="116" y="3187"/>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6"/>
            <p:cNvSpPr/>
            <p:nvPr/>
          </p:nvSpPr>
          <p:spPr>
            <a:xfrm>
              <a:off x="2924150"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6"/>
            <p:cNvSpPr/>
            <p:nvPr/>
          </p:nvSpPr>
          <p:spPr>
            <a:xfrm>
              <a:off x="2922700"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6"/>
            <p:cNvSpPr/>
            <p:nvPr/>
          </p:nvSpPr>
          <p:spPr>
            <a:xfrm>
              <a:off x="2540425" y="988450"/>
              <a:ext cx="61950" cy="148050"/>
            </a:xfrm>
            <a:custGeom>
              <a:avLst/>
              <a:gdLst/>
              <a:ahLst/>
              <a:cxnLst/>
              <a:rect l="l" t="t" r="r" b="b"/>
              <a:pathLst>
                <a:path w="2478" h="5922" extrusionOk="0">
                  <a:moveTo>
                    <a:pt x="332" y="0"/>
                  </a:moveTo>
                  <a:lnTo>
                    <a:pt x="1" y="337"/>
                  </a:lnTo>
                  <a:lnTo>
                    <a:pt x="1845" y="2167"/>
                  </a:lnTo>
                  <a:lnTo>
                    <a:pt x="1845" y="5212"/>
                  </a:lnTo>
                  <a:cubicBezTo>
                    <a:pt x="1748" y="5284"/>
                    <a:pt x="1685" y="5397"/>
                    <a:pt x="1685" y="5527"/>
                  </a:cubicBezTo>
                  <a:cubicBezTo>
                    <a:pt x="1685" y="5745"/>
                    <a:pt x="1861" y="5922"/>
                    <a:pt x="2080" y="5922"/>
                  </a:cubicBezTo>
                  <a:cubicBezTo>
                    <a:pt x="2300" y="5922"/>
                    <a:pt x="2477" y="5745"/>
                    <a:pt x="2477" y="5527"/>
                  </a:cubicBezTo>
                  <a:cubicBezTo>
                    <a:pt x="2477" y="5397"/>
                    <a:pt x="2414" y="5284"/>
                    <a:pt x="2317" y="5212"/>
                  </a:cubicBezTo>
                  <a:lnTo>
                    <a:pt x="2317" y="1971"/>
                  </a:lnTo>
                  <a:lnTo>
                    <a:pt x="33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6"/>
            <p:cNvSpPr/>
            <p:nvPr/>
          </p:nvSpPr>
          <p:spPr>
            <a:xfrm>
              <a:off x="2653900" y="991625"/>
              <a:ext cx="102975" cy="318925"/>
            </a:xfrm>
            <a:custGeom>
              <a:avLst/>
              <a:gdLst/>
              <a:ahLst/>
              <a:cxnLst/>
              <a:rect l="l" t="t" r="r" b="b"/>
              <a:pathLst>
                <a:path w="4119" h="12757" extrusionOk="0">
                  <a:moveTo>
                    <a:pt x="2004" y="0"/>
                  </a:moveTo>
                  <a:lnTo>
                    <a:pt x="1921" y="83"/>
                  </a:lnTo>
                  <a:lnTo>
                    <a:pt x="4003" y="2148"/>
                  </a:lnTo>
                  <a:lnTo>
                    <a:pt x="4003" y="8227"/>
                  </a:lnTo>
                  <a:lnTo>
                    <a:pt x="17" y="12229"/>
                  </a:lnTo>
                  <a:lnTo>
                    <a:pt x="0" y="12246"/>
                  </a:lnTo>
                  <a:lnTo>
                    <a:pt x="0" y="12757"/>
                  </a:lnTo>
                  <a:lnTo>
                    <a:pt x="119" y="12757"/>
                  </a:lnTo>
                  <a:lnTo>
                    <a:pt x="119" y="12296"/>
                  </a:lnTo>
                  <a:lnTo>
                    <a:pt x="4102" y="8293"/>
                  </a:lnTo>
                  <a:lnTo>
                    <a:pt x="4119" y="8276"/>
                  </a:lnTo>
                  <a:lnTo>
                    <a:pt x="4119" y="2098"/>
                  </a:lnTo>
                  <a:lnTo>
                    <a:pt x="20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6"/>
            <p:cNvSpPr/>
            <p:nvPr/>
          </p:nvSpPr>
          <p:spPr>
            <a:xfrm>
              <a:off x="2509575" y="1544750"/>
              <a:ext cx="229150" cy="477175"/>
            </a:xfrm>
            <a:custGeom>
              <a:avLst/>
              <a:gdLst/>
              <a:ahLst/>
              <a:cxnLst/>
              <a:rect l="l" t="t" r="r" b="b"/>
              <a:pathLst>
                <a:path w="9166" h="19087" extrusionOk="0">
                  <a:moveTo>
                    <a:pt x="341" y="18526"/>
                  </a:moveTo>
                  <a:cubicBezTo>
                    <a:pt x="462" y="18526"/>
                    <a:pt x="561" y="18626"/>
                    <a:pt x="561" y="18747"/>
                  </a:cubicBezTo>
                  <a:cubicBezTo>
                    <a:pt x="561" y="18869"/>
                    <a:pt x="462" y="18968"/>
                    <a:pt x="341" y="18968"/>
                  </a:cubicBezTo>
                  <a:cubicBezTo>
                    <a:pt x="219" y="18968"/>
                    <a:pt x="120" y="18869"/>
                    <a:pt x="120" y="18747"/>
                  </a:cubicBezTo>
                  <a:cubicBezTo>
                    <a:pt x="120" y="18626"/>
                    <a:pt x="219" y="18526"/>
                    <a:pt x="341" y="18526"/>
                  </a:cubicBezTo>
                  <a:close/>
                  <a:moveTo>
                    <a:pt x="9083" y="1"/>
                  </a:moveTo>
                  <a:lnTo>
                    <a:pt x="4172" y="4945"/>
                  </a:lnTo>
                  <a:lnTo>
                    <a:pt x="4172" y="14803"/>
                  </a:lnTo>
                  <a:lnTo>
                    <a:pt x="534" y="18468"/>
                  </a:lnTo>
                  <a:cubicBezTo>
                    <a:pt x="479" y="18433"/>
                    <a:pt x="412" y="18408"/>
                    <a:pt x="341" y="18408"/>
                  </a:cubicBezTo>
                  <a:cubicBezTo>
                    <a:pt x="153" y="18408"/>
                    <a:pt x="1" y="18560"/>
                    <a:pt x="1" y="18747"/>
                  </a:cubicBezTo>
                  <a:cubicBezTo>
                    <a:pt x="1" y="18935"/>
                    <a:pt x="153" y="19087"/>
                    <a:pt x="341" y="19087"/>
                  </a:cubicBezTo>
                  <a:cubicBezTo>
                    <a:pt x="528" y="19087"/>
                    <a:pt x="680" y="18935"/>
                    <a:pt x="680" y="18747"/>
                  </a:cubicBezTo>
                  <a:cubicBezTo>
                    <a:pt x="680" y="18675"/>
                    <a:pt x="655" y="18609"/>
                    <a:pt x="617" y="18551"/>
                  </a:cubicBezTo>
                  <a:lnTo>
                    <a:pt x="4291" y="14849"/>
                  </a:lnTo>
                  <a:lnTo>
                    <a:pt x="4291" y="4994"/>
                  </a:lnTo>
                  <a:lnTo>
                    <a:pt x="9166" y="84"/>
                  </a:lnTo>
                  <a:lnTo>
                    <a:pt x="90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6"/>
            <p:cNvSpPr/>
            <p:nvPr/>
          </p:nvSpPr>
          <p:spPr>
            <a:xfrm>
              <a:off x="2495850" y="1043600"/>
              <a:ext cx="244675" cy="458250"/>
            </a:xfrm>
            <a:custGeom>
              <a:avLst/>
              <a:gdLst/>
              <a:ahLst/>
              <a:cxnLst/>
              <a:rect l="l" t="t" r="r" b="b"/>
              <a:pathLst>
                <a:path w="9787" h="18330" extrusionOk="0">
                  <a:moveTo>
                    <a:pt x="9447" y="119"/>
                  </a:moveTo>
                  <a:cubicBezTo>
                    <a:pt x="9569" y="119"/>
                    <a:pt x="9668" y="218"/>
                    <a:pt x="9668" y="340"/>
                  </a:cubicBezTo>
                  <a:cubicBezTo>
                    <a:pt x="9668" y="461"/>
                    <a:pt x="9569" y="560"/>
                    <a:pt x="9447" y="560"/>
                  </a:cubicBezTo>
                  <a:cubicBezTo>
                    <a:pt x="9326" y="560"/>
                    <a:pt x="9229" y="461"/>
                    <a:pt x="9229" y="340"/>
                  </a:cubicBezTo>
                  <a:cubicBezTo>
                    <a:pt x="9229" y="218"/>
                    <a:pt x="9326" y="119"/>
                    <a:pt x="9447" y="119"/>
                  </a:cubicBezTo>
                  <a:close/>
                  <a:moveTo>
                    <a:pt x="337" y="17772"/>
                  </a:moveTo>
                  <a:cubicBezTo>
                    <a:pt x="459" y="17772"/>
                    <a:pt x="558" y="17871"/>
                    <a:pt x="558" y="17993"/>
                  </a:cubicBezTo>
                  <a:cubicBezTo>
                    <a:pt x="558" y="18114"/>
                    <a:pt x="459" y="18214"/>
                    <a:pt x="337" y="18214"/>
                  </a:cubicBezTo>
                  <a:cubicBezTo>
                    <a:pt x="216" y="18214"/>
                    <a:pt x="117" y="18114"/>
                    <a:pt x="117" y="17993"/>
                  </a:cubicBezTo>
                  <a:cubicBezTo>
                    <a:pt x="117" y="17871"/>
                    <a:pt x="216" y="17772"/>
                    <a:pt x="337" y="17772"/>
                  </a:cubicBezTo>
                  <a:close/>
                  <a:moveTo>
                    <a:pt x="9447" y="0"/>
                  </a:moveTo>
                  <a:cubicBezTo>
                    <a:pt x="9262" y="0"/>
                    <a:pt x="9110" y="152"/>
                    <a:pt x="9110" y="340"/>
                  </a:cubicBezTo>
                  <a:cubicBezTo>
                    <a:pt x="9110" y="505"/>
                    <a:pt x="9232" y="643"/>
                    <a:pt x="9389" y="671"/>
                  </a:cubicBezTo>
                  <a:lnTo>
                    <a:pt x="9389" y="5855"/>
                  </a:lnTo>
                  <a:lnTo>
                    <a:pt x="5386" y="9872"/>
                  </a:lnTo>
                  <a:lnTo>
                    <a:pt x="5386" y="10929"/>
                  </a:lnTo>
                  <a:lnTo>
                    <a:pt x="1444" y="14887"/>
                  </a:lnTo>
                  <a:lnTo>
                    <a:pt x="1428" y="14904"/>
                  </a:lnTo>
                  <a:lnTo>
                    <a:pt x="1428" y="16817"/>
                  </a:lnTo>
                  <a:lnTo>
                    <a:pt x="531" y="17717"/>
                  </a:lnTo>
                  <a:cubicBezTo>
                    <a:pt x="475" y="17678"/>
                    <a:pt x="409" y="17653"/>
                    <a:pt x="337" y="17653"/>
                  </a:cubicBezTo>
                  <a:cubicBezTo>
                    <a:pt x="152" y="17653"/>
                    <a:pt x="1" y="17805"/>
                    <a:pt x="1" y="17993"/>
                  </a:cubicBezTo>
                  <a:cubicBezTo>
                    <a:pt x="1" y="18181"/>
                    <a:pt x="152" y="18330"/>
                    <a:pt x="337" y="18330"/>
                  </a:cubicBezTo>
                  <a:cubicBezTo>
                    <a:pt x="525" y="18330"/>
                    <a:pt x="677" y="18178"/>
                    <a:pt x="677" y="17993"/>
                  </a:cubicBezTo>
                  <a:cubicBezTo>
                    <a:pt x="677" y="17921"/>
                    <a:pt x="655" y="17855"/>
                    <a:pt x="613" y="17800"/>
                  </a:cubicBezTo>
                  <a:lnTo>
                    <a:pt x="1544" y="16864"/>
                  </a:lnTo>
                  <a:lnTo>
                    <a:pt x="1544" y="14954"/>
                  </a:lnTo>
                  <a:lnTo>
                    <a:pt x="5489" y="10995"/>
                  </a:lnTo>
                  <a:lnTo>
                    <a:pt x="5505" y="10976"/>
                  </a:lnTo>
                  <a:lnTo>
                    <a:pt x="5505" y="9921"/>
                  </a:lnTo>
                  <a:lnTo>
                    <a:pt x="9508" y="5902"/>
                  </a:lnTo>
                  <a:lnTo>
                    <a:pt x="9508" y="671"/>
                  </a:lnTo>
                  <a:cubicBezTo>
                    <a:pt x="9665" y="643"/>
                    <a:pt x="9787" y="505"/>
                    <a:pt x="9787" y="340"/>
                  </a:cubicBezTo>
                  <a:cubicBezTo>
                    <a:pt x="9787" y="152"/>
                    <a:pt x="9635" y="0"/>
                    <a:pt x="9447"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6"/>
            <p:cNvSpPr/>
            <p:nvPr/>
          </p:nvSpPr>
          <p:spPr>
            <a:xfrm>
              <a:off x="2877425" y="920275"/>
              <a:ext cx="16925" cy="305050"/>
            </a:xfrm>
            <a:custGeom>
              <a:avLst/>
              <a:gdLst/>
              <a:ahLst/>
              <a:cxnLst/>
              <a:rect l="l" t="t" r="r" b="b"/>
              <a:pathLst>
                <a:path w="677" h="12202" extrusionOk="0">
                  <a:moveTo>
                    <a:pt x="337" y="11644"/>
                  </a:moveTo>
                  <a:cubicBezTo>
                    <a:pt x="459" y="11644"/>
                    <a:pt x="558" y="11743"/>
                    <a:pt x="558" y="11865"/>
                  </a:cubicBezTo>
                  <a:cubicBezTo>
                    <a:pt x="558" y="11983"/>
                    <a:pt x="459" y="12083"/>
                    <a:pt x="337" y="12083"/>
                  </a:cubicBezTo>
                  <a:cubicBezTo>
                    <a:pt x="216" y="12083"/>
                    <a:pt x="116" y="11983"/>
                    <a:pt x="116" y="11865"/>
                  </a:cubicBezTo>
                  <a:cubicBezTo>
                    <a:pt x="116" y="11740"/>
                    <a:pt x="216" y="11644"/>
                    <a:pt x="337" y="11644"/>
                  </a:cubicBezTo>
                  <a:close/>
                  <a:moveTo>
                    <a:pt x="279" y="0"/>
                  </a:moveTo>
                  <a:lnTo>
                    <a:pt x="279" y="11531"/>
                  </a:lnTo>
                  <a:cubicBezTo>
                    <a:pt x="122" y="11558"/>
                    <a:pt x="0" y="11696"/>
                    <a:pt x="0" y="11862"/>
                  </a:cubicBezTo>
                  <a:cubicBezTo>
                    <a:pt x="0" y="12050"/>
                    <a:pt x="152" y="12201"/>
                    <a:pt x="337" y="12201"/>
                  </a:cubicBezTo>
                  <a:cubicBezTo>
                    <a:pt x="525" y="12201"/>
                    <a:pt x="677" y="12050"/>
                    <a:pt x="677" y="11865"/>
                  </a:cubicBezTo>
                  <a:cubicBezTo>
                    <a:pt x="677" y="11696"/>
                    <a:pt x="555"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6"/>
            <p:cNvSpPr/>
            <p:nvPr/>
          </p:nvSpPr>
          <p:spPr>
            <a:xfrm>
              <a:off x="2641875" y="1322475"/>
              <a:ext cx="344050" cy="566200"/>
            </a:xfrm>
            <a:custGeom>
              <a:avLst/>
              <a:gdLst/>
              <a:ahLst/>
              <a:cxnLst/>
              <a:rect l="l" t="t" r="r" b="b"/>
              <a:pathLst>
                <a:path w="13762" h="22648" extrusionOk="0">
                  <a:moveTo>
                    <a:pt x="340" y="22087"/>
                  </a:moveTo>
                  <a:cubicBezTo>
                    <a:pt x="462" y="22087"/>
                    <a:pt x="561" y="22186"/>
                    <a:pt x="561" y="22308"/>
                  </a:cubicBezTo>
                  <a:cubicBezTo>
                    <a:pt x="561" y="22429"/>
                    <a:pt x="462" y="22529"/>
                    <a:pt x="340" y="22529"/>
                  </a:cubicBezTo>
                  <a:cubicBezTo>
                    <a:pt x="219" y="22529"/>
                    <a:pt x="120" y="22429"/>
                    <a:pt x="120" y="22308"/>
                  </a:cubicBezTo>
                  <a:cubicBezTo>
                    <a:pt x="120" y="22186"/>
                    <a:pt x="219" y="22087"/>
                    <a:pt x="340" y="22087"/>
                  </a:cubicBezTo>
                  <a:close/>
                  <a:moveTo>
                    <a:pt x="8327" y="0"/>
                  </a:moveTo>
                  <a:lnTo>
                    <a:pt x="5202" y="3144"/>
                  </a:lnTo>
                  <a:lnTo>
                    <a:pt x="5202" y="9477"/>
                  </a:lnTo>
                  <a:lnTo>
                    <a:pt x="280" y="14435"/>
                  </a:lnTo>
                  <a:lnTo>
                    <a:pt x="280" y="21976"/>
                  </a:lnTo>
                  <a:cubicBezTo>
                    <a:pt x="122" y="22004"/>
                    <a:pt x="1" y="22142"/>
                    <a:pt x="1" y="22308"/>
                  </a:cubicBezTo>
                  <a:cubicBezTo>
                    <a:pt x="1" y="22495"/>
                    <a:pt x="153" y="22647"/>
                    <a:pt x="340" y="22647"/>
                  </a:cubicBezTo>
                  <a:cubicBezTo>
                    <a:pt x="525" y="22647"/>
                    <a:pt x="677" y="22495"/>
                    <a:pt x="677" y="22308"/>
                  </a:cubicBezTo>
                  <a:cubicBezTo>
                    <a:pt x="677" y="22142"/>
                    <a:pt x="556" y="22004"/>
                    <a:pt x="398" y="21976"/>
                  </a:cubicBezTo>
                  <a:lnTo>
                    <a:pt x="398" y="14482"/>
                  </a:lnTo>
                  <a:lnTo>
                    <a:pt x="5320" y="9524"/>
                  </a:lnTo>
                  <a:lnTo>
                    <a:pt x="5320" y="3194"/>
                  </a:lnTo>
                  <a:lnTo>
                    <a:pt x="8373" y="116"/>
                  </a:lnTo>
                  <a:lnTo>
                    <a:pt x="13762" y="116"/>
                  </a:lnTo>
                  <a:lnTo>
                    <a:pt x="1376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6"/>
            <p:cNvSpPr/>
            <p:nvPr/>
          </p:nvSpPr>
          <p:spPr>
            <a:xfrm>
              <a:off x="2875975" y="1256975"/>
              <a:ext cx="19825" cy="19825"/>
            </a:xfrm>
            <a:custGeom>
              <a:avLst/>
              <a:gdLst/>
              <a:ahLst/>
              <a:cxnLst/>
              <a:rect l="l" t="t" r="r" b="b"/>
              <a:pathLst>
                <a:path w="793" h="793" extrusionOk="0">
                  <a:moveTo>
                    <a:pt x="395" y="0"/>
                  </a:moveTo>
                  <a:cubicBezTo>
                    <a:pt x="177" y="0"/>
                    <a:pt x="0" y="177"/>
                    <a:pt x="0" y="398"/>
                  </a:cubicBezTo>
                  <a:cubicBezTo>
                    <a:pt x="0" y="616"/>
                    <a:pt x="177" y="793"/>
                    <a:pt x="395" y="793"/>
                  </a:cubicBezTo>
                  <a:cubicBezTo>
                    <a:pt x="613" y="793"/>
                    <a:pt x="793" y="616"/>
                    <a:pt x="793" y="398"/>
                  </a:cubicBezTo>
                  <a:cubicBezTo>
                    <a:pt x="793"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6"/>
            <p:cNvSpPr/>
            <p:nvPr/>
          </p:nvSpPr>
          <p:spPr>
            <a:xfrm>
              <a:off x="2900750" y="920275"/>
              <a:ext cx="16925" cy="305050"/>
            </a:xfrm>
            <a:custGeom>
              <a:avLst/>
              <a:gdLst/>
              <a:ahLst/>
              <a:cxnLst/>
              <a:rect l="l" t="t" r="r" b="b"/>
              <a:pathLst>
                <a:path w="677" h="12202" extrusionOk="0">
                  <a:moveTo>
                    <a:pt x="340" y="11644"/>
                  </a:moveTo>
                  <a:cubicBezTo>
                    <a:pt x="461" y="11644"/>
                    <a:pt x="561" y="11743"/>
                    <a:pt x="561" y="11865"/>
                  </a:cubicBezTo>
                  <a:cubicBezTo>
                    <a:pt x="561" y="11983"/>
                    <a:pt x="461" y="12083"/>
                    <a:pt x="340" y="12083"/>
                  </a:cubicBezTo>
                  <a:cubicBezTo>
                    <a:pt x="219" y="12083"/>
                    <a:pt x="119" y="11983"/>
                    <a:pt x="119" y="11865"/>
                  </a:cubicBezTo>
                  <a:cubicBezTo>
                    <a:pt x="119" y="11740"/>
                    <a:pt x="219" y="11644"/>
                    <a:pt x="340" y="11644"/>
                  </a:cubicBezTo>
                  <a:close/>
                  <a:moveTo>
                    <a:pt x="282" y="0"/>
                  </a:moveTo>
                  <a:lnTo>
                    <a:pt x="282" y="11531"/>
                  </a:lnTo>
                  <a:cubicBezTo>
                    <a:pt x="122" y="11558"/>
                    <a:pt x="0" y="11696"/>
                    <a:pt x="0" y="11862"/>
                  </a:cubicBezTo>
                  <a:cubicBezTo>
                    <a:pt x="0" y="12050"/>
                    <a:pt x="152" y="12201"/>
                    <a:pt x="340" y="12201"/>
                  </a:cubicBezTo>
                  <a:cubicBezTo>
                    <a:pt x="525" y="12201"/>
                    <a:pt x="677" y="12050"/>
                    <a:pt x="677" y="11865"/>
                  </a:cubicBezTo>
                  <a:cubicBezTo>
                    <a:pt x="677" y="11696"/>
                    <a:pt x="558" y="11558"/>
                    <a:pt x="398" y="11531"/>
                  </a:cubicBezTo>
                  <a:lnTo>
                    <a:pt x="398"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6"/>
            <p:cNvSpPr/>
            <p:nvPr/>
          </p:nvSpPr>
          <p:spPr>
            <a:xfrm>
              <a:off x="2502475" y="997425"/>
              <a:ext cx="191200" cy="444050"/>
            </a:xfrm>
            <a:custGeom>
              <a:avLst/>
              <a:gdLst/>
              <a:ahLst/>
              <a:cxnLst/>
              <a:rect l="l" t="t" r="r" b="b"/>
              <a:pathLst>
                <a:path w="7648" h="17762" extrusionOk="0">
                  <a:moveTo>
                    <a:pt x="340" y="17201"/>
                  </a:moveTo>
                  <a:cubicBezTo>
                    <a:pt x="462" y="17201"/>
                    <a:pt x="561" y="17300"/>
                    <a:pt x="561" y="17422"/>
                  </a:cubicBezTo>
                  <a:cubicBezTo>
                    <a:pt x="561" y="17543"/>
                    <a:pt x="462" y="17643"/>
                    <a:pt x="340" y="17643"/>
                  </a:cubicBezTo>
                  <a:cubicBezTo>
                    <a:pt x="219" y="17643"/>
                    <a:pt x="119" y="17543"/>
                    <a:pt x="119" y="17422"/>
                  </a:cubicBezTo>
                  <a:cubicBezTo>
                    <a:pt x="119" y="17300"/>
                    <a:pt x="219" y="17201"/>
                    <a:pt x="340" y="17201"/>
                  </a:cubicBezTo>
                  <a:close/>
                  <a:moveTo>
                    <a:pt x="7531" y="0"/>
                  </a:moveTo>
                  <a:lnTo>
                    <a:pt x="7531" y="6860"/>
                  </a:lnTo>
                  <a:lnTo>
                    <a:pt x="4257" y="10145"/>
                  </a:lnTo>
                  <a:lnTo>
                    <a:pt x="4241" y="10162"/>
                  </a:lnTo>
                  <a:lnTo>
                    <a:pt x="4241" y="11757"/>
                  </a:lnTo>
                  <a:lnTo>
                    <a:pt x="299" y="15716"/>
                  </a:lnTo>
                  <a:lnTo>
                    <a:pt x="282" y="15732"/>
                  </a:lnTo>
                  <a:lnTo>
                    <a:pt x="282" y="17090"/>
                  </a:lnTo>
                  <a:cubicBezTo>
                    <a:pt x="122" y="17118"/>
                    <a:pt x="1" y="17256"/>
                    <a:pt x="1" y="17422"/>
                  </a:cubicBezTo>
                  <a:cubicBezTo>
                    <a:pt x="1" y="17609"/>
                    <a:pt x="152" y="17761"/>
                    <a:pt x="340" y="17761"/>
                  </a:cubicBezTo>
                  <a:cubicBezTo>
                    <a:pt x="528" y="17761"/>
                    <a:pt x="680" y="17609"/>
                    <a:pt x="680" y="17422"/>
                  </a:cubicBezTo>
                  <a:cubicBezTo>
                    <a:pt x="680" y="17256"/>
                    <a:pt x="558" y="17118"/>
                    <a:pt x="398" y="17090"/>
                  </a:cubicBezTo>
                  <a:lnTo>
                    <a:pt x="398" y="15782"/>
                  </a:lnTo>
                  <a:lnTo>
                    <a:pt x="4343" y="11823"/>
                  </a:lnTo>
                  <a:lnTo>
                    <a:pt x="4359" y="11807"/>
                  </a:lnTo>
                  <a:lnTo>
                    <a:pt x="4359" y="10211"/>
                  </a:lnTo>
                  <a:lnTo>
                    <a:pt x="7631" y="6926"/>
                  </a:lnTo>
                  <a:lnTo>
                    <a:pt x="7647" y="6907"/>
                  </a:lnTo>
                  <a:lnTo>
                    <a:pt x="764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6"/>
            <p:cNvSpPr/>
            <p:nvPr/>
          </p:nvSpPr>
          <p:spPr>
            <a:xfrm>
              <a:off x="2502475" y="990025"/>
              <a:ext cx="167875" cy="378700"/>
            </a:xfrm>
            <a:custGeom>
              <a:avLst/>
              <a:gdLst/>
              <a:ahLst/>
              <a:cxnLst/>
              <a:rect l="l" t="t" r="r" b="b"/>
              <a:pathLst>
                <a:path w="6715" h="15148" extrusionOk="0">
                  <a:moveTo>
                    <a:pt x="340" y="14587"/>
                  </a:moveTo>
                  <a:cubicBezTo>
                    <a:pt x="462" y="14587"/>
                    <a:pt x="561" y="14687"/>
                    <a:pt x="561" y="14808"/>
                  </a:cubicBezTo>
                  <a:cubicBezTo>
                    <a:pt x="561" y="14930"/>
                    <a:pt x="462" y="15029"/>
                    <a:pt x="340" y="15029"/>
                  </a:cubicBezTo>
                  <a:cubicBezTo>
                    <a:pt x="219" y="15029"/>
                    <a:pt x="119" y="14930"/>
                    <a:pt x="119" y="14808"/>
                  </a:cubicBezTo>
                  <a:cubicBezTo>
                    <a:pt x="119" y="14687"/>
                    <a:pt x="219" y="14587"/>
                    <a:pt x="340" y="14587"/>
                  </a:cubicBezTo>
                  <a:close/>
                  <a:moveTo>
                    <a:pt x="6595" y="1"/>
                  </a:moveTo>
                  <a:lnTo>
                    <a:pt x="6595" y="6861"/>
                  </a:lnTo>
                  <a:lnTo>
                    <a:pt x="3324" y="10146"/>
                  </a:lnTo>
                  <a:lnTo>
                    <a:pt x="3308" y="10162"/>
                  </a:lnTo>
                  <a:lnTo>
                    <a:pt x="3308" y="11766"/>
                  </a:lnTo>
                  <a:cubicBezTo>
                    <a:pt x="3250" y="11819"/>
                    <a:pt x="3148" y="11918"/>
                    <a:pt x="2963" y="12106"/>
                  </a:cubicBezTo>
                  <a:lnTo>
                    <a:pt x="539" y="14538"/>
                  </a:lnTo>
                  <a:cubicBezTo>
                    <a:pt x="484" y="14496"/>
                    <a:pt x="415" y="14469"/>
                    <a:pt x="340" y="14469"/>
                  </a:cubicBezTo>
                  <a:cubicBezTo>
                    <a:pt x="152" y="14469"/>
                    <a:pt x="1" y="14620"/>
                    <a:pt x="1" y="14808"/>
                  </a:cubicBezTo>
                  <a:cubicBezTo>
                    <a:pt x="1" y="14996"/>
                    <a:pt x="152" y="15148"/>
                    <a:pt x="340" y="15148"/>
                  </a:cubicBezTo>
                  <a:cubicBezTo>
                    <a:pt x="528" y="15148"/>
                    <a:pt x="680" y="14996"/>
                    <a:pt x="680" y="14808"/>
                  </a:cubicBezTo>
                  <a:cubicBezTo>
                    <a:pt x="680" y="14739"/>
                    <a:pt x="658" y="14676"/>
                    <a:pt x="622" y="14620"/>
                  </a:cubicBezTo>
                  <a:cubicBezTo>
                    <a:pt x="3352" y="11879"/>
                    <a:pt x="3407" y="11827"/>
                    <a:pt x="3407" y="11824"/>
                  </a:cubicBezTo>
                  <a:lnTo>
                    <a:pt x="3424" y="11808"/>
                  </a:lnTo>
                  <a:lnTo>
                    <a:pt x="3424" y="10212"/>
                  </a:lnTo>
                  <a:lnTo>
                    <a:pt x="6695" y="6927"/>
                  </a:lnTo>
                  <a:lnTo>
                    <a:pt x="6714" y="6910"/>
                  </a:lnTo>
                  <a:lnTo>
                    <a:pt x="671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6"/>
            <p:cNvSpPr/>
            <p:nvPr/>
          </p:nvSpPr>
          <p:spPr>
            <a:xfrm>
              <a:off x="2858575" y="1410325"/>
              <a:ext cx="119900" cy="220575"/>
            </a:xfrm>
            <a:custGeom>
              <a:avLst/>
              <a:gdLst/>
              <a:ahLst/>
              <a:cxnLst/>
              <a:rect l="l" t="t" r="r" b="b"/>
              <a:pathLst>
                <a:path w="4796" h="8823" extrusionOk="0">
                  <a:moveTo>
                    <a:pt x="338" y="8262"/>
                  </a:moveTo>
                  <a:cubicBezTo>
                    <a:pt x="459" y="8262"/>
                    <a:pt x="558" y="8362"/>
                    <a:pt x="558" y="8483"/>
                  </a:cubicBezTo>
                  <a:cubicBezTo>
                    <a:pt x="558" y="8605"/>
                    <a:pt x="459" y="8704"/>
                    <a:pt x="338" y="8704"/>
                  </a:cubicBezTo>
                  <a:cubicBezTo>
                    <a:pt x="216" y="8704"/>
                    <a:pt x="117" y="8605"/>
                    <a:pt x="117" y="8483"/>
                  </a:cubicBezTo>
                  <a:cubicBezTo>
                    <a:pt x="117" y="8362"/>
                    <a:pt x="216" y="8262"/>
                    <a:pt x="338" y="8262"/>
                  </a:cubicBezTo>
                  <a:close/>
                  <a:moveTo>
                    <a:pt x="1781" y="0"/>
                  </a:moveTo>
                  <a:lnTo>
                    <a:pt x="282" y="1513"/>
                  </a:lnTo>
                  <a:lnTo>
                    <a:pt x="313" y="8149"/>
                  </a:lnTo>
                  <a:cubicBezTo>
                    <a:pt x="139" y="8160"/>
                    <a:pt x="1" y="8307"/>
                    <a:pt x="1" y="8483"/>
                  </a:cubicBezTo>
                  <a:cubicBezTo>
                    <a:pt x="1" y="8671"/>
                    <a:pt x="153" y="8823"/>
                    <a:pt x="338" y="8823"/>
                  </a:cubicBezTo>
                  <a:cubicBezTo>
                    <a:pt x="525" y="8823"/>
                    <a:pt x="677" y="8671"/>
                    <a:pt x="677" y="8483"/>
                  </a:cubicBezTo>
                  <a:cubicBezTo>
                    <a:pt x="677" y="8329"/>
                    <a:pt x="572" y="8202"/>
                    <a:pt x="431" y="8160"/>
                  </a:cubicBezTo>
                  <a:lnTo>
                    <a:pt x="401" y="1560"/>
                  </a:lnTo>
                  <a:lnTo>
                    <a:pt x="1831" y="116"/>
                  </a:lnTo>
                  <a:lnTo>
                    <a:pt x="4796" y="116"/>
                  </a:lnTo>
                  <a:lnTo>
                    <a:pt x="479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6"/>
            <p:cNvSpPr/>
            <p:nvPr/>
          </p:nvSpPr>
          <p:spPr>
            <a:xfrm>
              <a:off x="2881900" y="1433650"/>
              <a:ext cx="97750" cy="173725"/>
            </a:xfrm>
            <a:custGeom>
              <a:avLst/>
              <a:gdLst/>
              <a:ahLst/>
              <a:cxnLst/>
              <a:rect l="l" t="t" r="r" b="b"/>
              <a:pathLst>
                <a:path w="3910" h="6949" extrusionOk="0">
                  <a:moveTo>
                    <a:pt x="340" y="6388"/>
                  </a:moveTo>
                  <a:cubicBezTo>
                    <a:pt x="462" y="6388"/>
                    <a:pt x="561" y="6488"/>
                    <a:pt x="561" y="6609"/>
                  </a:cubicBezTo>
                  <a:cubicBezTo>
                    <a:pt x="561" y="6730"/>
                    <a:pt x="462" y="6830"/>
                    <a:pt x="340" y="6830"/>
                  </a:cubicBezTo>
                  <a:cubicBezTo>
                    <a:pt x="219" y="6830"/>
                    <a:pt x="120" y="6730"/>
                    <a:pt x="120" y="6609"/>
                  </a:cubicBezTo>
                  <a:cubicBezTo>
                    <a:pt x="120" y="6488"/>
                    <a:pt x="219" y="6388"/>
                    <a:pt x="340" y="6388"/>
                  </a:cubicBezTo>
                  <a:close/>
                  <a:moveTo>
                    <a:pt x="1146" y="0"/>
                  </a:moveTo>
                  <a:lnTo>
                    <a:pt x="280" y="873"/>
                  </a:lnTo>
                  <a:lnTo>
                    <a:pt x="280" y="6278"/>
                  </a:lnTo>
                  <a:cubicBezTo>
                    <a:pt x="122" y="6305"/>
                    <a:pt x="1" y="6443"/>
                    <a:pt x="1" y="6609"/>
                  </a:cubicBezTo>
                  <a:cubicBezTo>
                    <a:pt x="1" y="6797"/>
                    <a:pt x="153" y="6949"/>
                    <a:pt x="340" y="6949"/>
                  </a:cubicBezTo>
                  <a:cubicBezTo>
                    <a:pt x="525" y="6949"/>
                    <a:pt x="677" y="6797"/>
                    <a:pt x="677" y="6609"/>
                  </a:cubicBezTo>
                  <a:cubicBezTo>
                    <a:pt x="677" y="6443"/>
                    <a:pt x="556" y="6305"/>
                    <a:pt x="398" y="6278"/>
                  </a:cubicBezTo>
                  <a:lnTo>
                    <a:pt x="398" y="922"/>
                  </a:lnTo>
                  <a:lnTo>
                    <a:pt x="1193" y="119"/>
                  </a:lnTo>
                  <a:lnTo>
                    <a:pt x="3910" y="119"/>
                  </a:lnTo>
                  <a:lnTo>
                    <a:pt x="391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6"/>
            <p:cNvSpPr/>
            <p:nvPr/>
          </p:nvSpPr>
          <p:spPr>
            <a:xfrm>
              <a:off x="2729175" y="1554825"/>
              <a:ext cx="275250" cy="188775"/>
            </a:xfrm>
            <a:custGeom>
              <a:avLst/>
              <a:gdLst/>
              <a:ahLst/>
              <a:cxnLst/>
              <a:rect l="l" t="t" r="r" b="b"/>
              <a:pathLst>
                <a:path w="11010" h="7551" extrusionOk="0">
                  <a:moveTo>
                    <a:pt x="340" y="6993"/>
                  </a:moveTo>
                  <a:cubicBezTo>
                    <a:pt x="462" y="6993"/>
                    <a:pt x="561" y="7092"/>
                    <a:pt x="561" y="7214"/>
                  </a:cubicBezTo>
                  <a:cubicBezTo>
                    <a:pt x="561" y="7335"/>
                    <a:pt x="462" y="7435"/>
                    <a:pt x="340" y="7435"/>
                  </a:cubicBezTo>
                  <a:cubicBezTo>
                    <a:pt x="219" y="7435"/>
                    <a:pt x="120" y="7335"/>
                    <a:pt x="120" y="7214"/>
                  </a:cubicBezTo>
                  <a:cubicBezTo>
                    <a:pt x="120" y="7092"/>
                    <a:pt x="219" y="6993"/>
                    <a:pt x="340" y="6993"/>
                  </a:cubicBezTo>
                  <a:close/>
                  <a:moveTo>
                    <a:pt x="10924" y="1"/>
                  </a:moveTo>
                  <a:lnTo>
                    <a:pt x="3824" y="7153"/>
                  </a:lnTo>
                  <a:lnTo>
                    <a:pt x="672" y="7153"/>
                  </a:lnTo>
                  <a:cubicBezTo>
                    <a:pt x="644" y="6996"/>
                    <a:pt x="506" y="6874"/>
                    <a:pt x="340" y="6874"/>
                  </a:cubicBezTo>
                  <a:cubicBezTo>
                    <a:pt x="153" y="6874"/>
                    <a:pt x="1" y="7026"/>
                    <a:pt x="1" y="7214"/>
                  </a:cubicBezTo>
                  <a:cubicBezTo>
                    <a:pt x="1" y="7399"/>
                    <a:pt x="153" y="7551"/>
                    <a:pt x="340" y="7551"/>
                  </a:cubicBezTo>
                  <a:cubicBezTo>
                    <a:pt x="506" y="7551"/>
                    <a:pt x="644" y="7432"/>
                    <a:pt x="672" y="7272"/>
                  </a:cubicBezTo>
                  <a:lnTo>
                    <a:pt x="3874" y="7272"/>
                  </a:lnTo>
                  <a:lnTo>
                    <a:pt x="11010" y="84"/>
                  </a:lnTo>
                  <a:lnTo>
                    <a:pt x="1092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6"/>
            <p:cNvSpPr/>
            <p:nvPr/>
          </p:nvSpPr>
          <p:spPr>
            <a:xfrm>
              <a:off x="2502475" y="975275"/>
              <a:ext cx="121150" cy="332100"/>
            </a:xfrm>
            <a:custGeom>
              <a:avLst/>
              <a:gdLst/>
              <a:ahLst/>
              <a:cxnLst/>
              <a:rect l="l" t="t" r="r" b="b"/>
              <a:pathLst>
                <a:path w="4846" h="13284" extrusionOk="0">
                  <a:moveTo>
                    <a:pt x="340" y="12723"/>
                  </a:moveTo>
                  <a:cubicBezTo>
                    <a:pt x="462" y="12723"/>
                    <a:pt x="561" y="12823"/>
                    <a:pt x="561" y="12944"/>
                  </a:cubicBezTo>
                  <a:cubicBezTo>
                    <a:pt x="561" y="13066"/>
                    <a:pt x="462" y="13165"/>
                    <a:pt x="340" y="13165"/>
                  </a:cubicBezTo>
                  <a:cubicBezTo>
                    <a:pt x="219" y="13165"/>
                    <a:pt x="119" y="13066"/>
                    <a:pt x="119" y="12944"/>
                  </a:cubicBezTo>
                  <a:cubicBezTo>
                    <a:pt x="119" y="12823"/>
                    <a:pt x="219" y="12723"/>
                    <a:pt x="340" y="12723"/>
                  </a:cubicBezTo>
                  <a:close/>
                  <a:moveTo>
                    <a:pt x="4727" y="0"/>
                  </a:moveTo>
                  <a:lnTo>
                    <a:pt x="4727" y="6863"/>
                  </a:lnTo>
                  <a:lnTo>
                    <a:pt x="1455" y="10148"/>
                  </a:lnTo>
                  <a:lnTo>
                    <a:pt x="1439" y="10164"/>
                  </a:lnTo>
                  <a:lnTo>
                    <a:pt x="1439" y="11760"/>
                  </a:lnTo>
                  <a:lnTo>
                    <a:pt x="533" y="12668"/>
                  </a:lnTo>
                  <a:cubicBezTo>
                    <a:pt x="478" y="12629"/>
                    <a:pt x="412" y="12607"/>
                    <a:pt x="340" y="12607"/>
                  </a:cubicBezTo>
                  <a:cubicBezTo>
                    <a:pt x="152" y="12607"/>
                    <a:pt x="1" y="12759"/>
                    <a:pt x="1" y="12944"/>
                  </a:cubicBezTo>
                  <a:cubicBezTo>
                    <a:pt x="1" y="13132"/>
                    <a:pt x="152" y="13284"/>
                    <a:pt x="340" y="13284"/>
                  </a:cubicBezTo>
                  <a:cubicBezTo>
                    <a:pt x="528" y="13284"/>
                    <a:pt x="680" y="13132"/>
                    <a:pt x="680" y="12944"/>
                  </a:cubicBezTo>
                  <a:cubicBezTo>
                    <a:pt x="680" y="12872"/>
                    <a:pt x="655" y="12806"/>
                    <a:pt x="616" y="12751"/>
                  </a:cubicBezTo>
                  <a:lnTo>
                    <a:pt x="1555" y="11810"/>
                  </a:lnTo>
                  <a:lnTo>
                    <a:pt x="1555" y="10211"/>
                  </a:lnTo>
                  <a:lnTo>
                    <a:pt x="4826" y="6926"/>
                  </a:lnTo>
                  <a:lnTo>
                    <a:pt x="4845" y="6910"/>
                  </a:lnTo>
                  <a:lnTo>
                    <a:pt x="484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6"/>
            <p:cNvSpPr/>
            <p:nvPr/>
          </p:nvSpPr>
          <p:spPr>
            <a:xfrm>
              <a:off x="2502475" y="982650"/>
              <a:ext cx="144475" cy="355225"/>
            </a:xfrm>
            <a:custGeom>
              <a:avLst/>
              <a:gdLst/>
              <a:ahLst/>
              <a:cxnLst/>
              <a:rect l="l" t="t" r="r" b="b"/>
              <a:pathLst>
                <a:path w="5779" h="14209" extrusionOk="0">
                  <a:moveTo>
                    <a:pt x="340" y="13648"/>
                  </a:moveTo>
                  <a:cubicBezTo>
                    <a:pt x="462" y="13648"/>
                    <a:pt x="561" y="13748"/>
                    <a:pt x="561" y="13869"/>
                  </a:cubicBezTo>
                  <a:cubicBezTo>
                    <a:pt x="561" y="13991"/>
                    <a:pt x="462" y="14090"/>
                    <a:pt x="340" y="14090"/>
                  </a:cubicBezTo>
                  <a:cubicBezTo>
                    <a:pt x="219" y="14090"/>
                    <a:pt x="119" y="13991"/>
                    <a:pt x="119" y="13869"/>
                  </a:cubicBezTo>
                  <a:cubicBezTo>
                    <a:pt x="119" y="13748"/>
                    <a:pt x="219" y="13648"/>
                    <a:pt x="340" y="13648"/>
                  </a:cubicBezTo>
                  <a:close/>
                  <a:moveTo>
                    <a:pt x="5660" y="1"/>
                  </a:moveTo>
                  <a:lnTo>
                    <a:pt x="5660" y="6860"/>
                  </a:lnTo>
                  <a:lnTo>
                    <a:pt x="2388" y="10145"/>
                  </a:lnTo>
                  <a:lnTo>
                    <a:pt x="2372" y="10165"/>
                  </a:lnTo>
                  <a:lnTo>
                    <a:pt x="2372" y="11760"/>
                  </a:lnTo>
                  <a:lnTo>
                    <a:pt x="539" y="13599"/>
                  </a:lnTo>
                  <a:cubicBezTo>
                    <a:pt x="484" y="13557"/>
                    <a:pt x="415" y="13532"/>
                    <a:pt x="340" y="13532"/>
                  </a:cubicBezTo>
                  <a:cubicBezTo>
                    <a:pt x="152" y="13532"/>
                    <a:pt x="1" y="13684"/>
                    <a:pt x="1" y="13869"/>
                  </a:cubicBezTo>
                  <a:cubicBezTo>
                    <a:pt x="1" y="14057"/>
                    <a:pt x="152" y="14209"/>
                    <a:pt x="340" y="14209"/>
                  </a:cubicBezTo>
                  <a:cubicBezTo>
                    <a:pt x="528" y="14209"/>
                    <a:pt x="680" y="14057"/>
                    <a:pt x="680" y="13869"/>
                  </a:cubicBezTo>
                  <a:cubicBezTo>
                    <a:pt x="680" y="13800"/>
                    <a:pt x="658" y="13737"/>
                    <a:pt x="622" y="13684"/>
                  </a:cubicBezTo>
                  <a:lnTo>
                    <a:pt x="2491" y="11807"/>
                  </a:lnTo>
                  <a:lnTo>
                    <a:pt x="2491" y="10212"/>
                  </a:lnTo>
                  <a:lnTo>
                    <a:pt x="5762" y="6927"/>
                  </a:lnTo>
                  <a:lnTo>
                    <a:pt x="5778" y="6910"/>
                  </a:lnTo>
                  <a:lnTo>
                    <a:pt x="577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6"/>
            <p:cNvSpPr/>
            <p:nvPr/>
          </p:nvSpPr>
          <p:spPr>
            <a:xfrm>
              <a:off x="2502475" y="1067125"/>
              <a:ext cx="57925" cy="157100"/>
            </a:xfrm>
            <a:custGeom>
              <a:avLst/>
              <a:gdLst/>
              <a:ahLst/>
              <a:cxnLst/>
              <a:rect l="l" t="t" r="r" b="b"/>
              <a:pathLst>
                <a:path w="2317" h="6284" extrusionOk="0">
                  <a:moveTo>
                    <a:pt x="340" y="5726"/>
                  </a:moveTo>
                  <a:cubicBezTo>
                    <a:pt x="462" y="5726"/>
                    <a:pt x="561" y="5825"/>
                    <a:pt x="561" y="5946"/>
                  </a:cubicBezTo>
                  <a:cubicBezTo>
                    <a:pt x="561" y="6068"/>
                    <a:pt x="462" y="6167"/>
                    <a:pt x="340" y="6167"/>
                  </a:cubicBezTo>
                  <a:cubicBezTo>
                    <a:pt x="219" y="6167"/>
                    <a:pt x="119" y="6068"/>
                    <a:pt x="119" y="5946"/>
                  </a:cubicBezTo>
                  <a:cubicBezTo>
                    <a:pt x="119" y="5825"/>
                    <a:pt x="219" y="5726"/>
                    <a:pt x="340" y="5726"/>
                  </a:cubicBezTo>
                  <a:close/>
                  <a:moveTo>
                    <a:pt x="2231" y="0"/>
                  </a:moveTo>
                  <a:lnTo>
                    <a:pt x="282" y="1960"/>
                  </a:lnTo>
                  <a:lnTo>
                    <a:pt x="282" y="5612"/>
                  </a:lnTo>
                  <a:cubicBezTo>
                    <a:pt x="122" y="5640"/>
                    <a:pt x="1" y="5778"/>
                    <a:pt x="1" y="5946"/>
                  </a:cubicBezTo>
                  <a:cubicBezTo>
                    <a:pt x="1" y="6131"/>
                    <a:pt x="152" y="6283"/>
                    <a:pt x="340" y="6283"/>
                  </a:cubicBezTo>
                  <a:cubicBezTo>
                    <a:pt x="528" y="6283"/>
                    <a:pt x="680" y="6131"/>
                    <a:pt x="680" y="5946"/>
                  </a:cubicBezTo>
                  <a:cubicBezTo>
                    <a:pt x="680" y="5778"/>
                    <a:pt x="558" y="5640"/>
                    <a:pt x="398" y="5612"/>
                  </a:cubicBezTo>
                  <a:lnTo>
                    <a:pt x="398" y="2010"/>
                  </a:lnTo>
                  <a:lnTo>
                    <a:pt x="2317" y="86"/>
                  </a:lnTo>
                  <a:lnTo>
                    <a:pt x="223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6"/>
            <p:cNvSpPr/>
            <p:nvPr/>
          </p:nvSpPr>
          <p:spPr>
            <a:xfrm>
              <a:off x="2899375" y="1256975"/>
              <a:ext cx="19750" cy="19825"/>
            </a:xfrm>
            <a:custGeom>
              <a:avLst/>
              <a:gdLst/>
              <a:ahLst/>
              <a:cxnLst/>
              <a:rect l="l" t="t" r="r" b="b"/>
              <a:pathLst>
                <a:path w="790" h="793" extrusionOk="0">
                  <a:moveTo>
                    <a:pt x="395" y="0"/>
                  </a:moveTo>
                  <a:cubicBezTo>
                    <a:pt x="177" y="0"/>
                    <a:pt x="0" y="177"/>
                    <a:pt x="0" y="398"/>
                  </a:cubicBezTo>
                  <a:cubicBezTo>
                    <a:pt x="0" y="616"/>
                    <a:pt x="177" y="793"/>
                    <a:pt x="395" y="793"/>
                  </a:cubicBezTo>
                  <a:cubicBezTo>
                    <a:pt x="613" y="793"/>
                    <a:pt x="790" y="616"/>
                    <a:pt x="790" y="398"/>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6"/>
            <p:cNvSpPr/>
            <p:nvPr/>
          </p:nvSpPr>
          <p:spPr>
            <a:xfrm>
              <a:off x="1476750" y="1456500"/>
              <a:ext cx="651075" cy="725125"/>
            </a:xfrm>
            <a:custGeom>
              <a:avLst/>
              <a:gdLst/>
              <a:ahLst/>
              <a:cxnLst/>
              <a:rect l="l" t="t" r="r" b="b"/>
              <a:pathLst>
                <a:path w="26043" h="29005" extrusionOk="0">
                  <a:moveTo>
                    <a:pt x="25706" y="28444"/>
                  </a:moveTo>
                  <a:cubicBezTo>
                    <a:pt x="25828" y="28444"/>
                    <a:pt x="25927" y="28544"/>
                    <a:pt x="25927" y="28665"/>
                  </a:cubicBezTo>
                  <a:cubicBezTo>
                    <a:pt x="25927" y="28787"/>
                    <a:pt x="25828" y="28886"/>
                    <a:pt x="25706" y="28886"/>
                  </a:cubicBezTo>
                  <a:cubicBezTo>
                    <a:pt x="25582" y="28886"/>
                    <a:pt x="25485" y="28787"/>
                    <a:pt x="25485" y="28665"/>
                  </a:cubicBezTo>
                  <a:cubicBezTo>
                    <a:pt x="25485" y="28544"/>
                    <a:pt x="25585" y="28444"/>
                    <a:pt x="25706" y="28444"/>
                  </a:cubicBezTo>
                  <a:close/>
                  <a:moveTo>
                    <a:pt x="0" y="0"/>
                  </a:moveTo>
                  <a:lnTo>
                    <a:pt x="0" y="119"/>
                  </a:lnTo>
                  <a:lnTo>
                    <a:pt x="3067" y="119"/>
                  </a:lnTo>
                  <a:lnTo>
                    <a:pt x="4403" y="1452"/>
                  </a:lnTo>
                  <a:lnTo>
                    <a:pt x="4403" y="10680"/>
                  </a:lnTo>
                  <a:lnTo>
                    <a:pt x="15614" y="21871"/>
                  </a:lnTo>
                  <a:lnTo>
                    <a:pt x="15630" y="21888"/>
                  </a:lnTo>
                  <a:lnTo>
                    <a:pt x="18832" y="21888"/>
                  </a:lnTo>
                  <a:lnTo>
                    <a:pt x="25427" y="28472"/>
                  </a:lnTo>
                  <a:cubicBezTo>
                    <a:pt x="25391" y="28527"/>
                    <a:pt x="25367" y="28593"/>
                    <a:pt x="25367" y="28665"/>
                  </a:cubicBezTo>
                  <a:cubicBezTo>
                    <a:pt x="25367" y="28853"/>
                    <a:pt x="25518" y="29005"/>
                    <a:pt x="25706" y="29005"/>
                  </a:cubicBezTo>
                  <a:cubicBezTo>
                    <a:pt x="25891" y="29005"/>
                    <a:pt x="26043" y="28853"/>
                    <a:pt x="26043" y="28665"/>
                  </a:cubicBezTo>
                  <a:cubicBezTo>
                    <a:pt x="26043" y="28480"/>
                    <a:pt x="25891" y="28328"/>
                    <a:pt x="25706" y="28328"/>
                  </a:cubicBezTo>
                  <a:cubicBezTo>
                    <a:pt x="25632" y="28328"/>
                    <a:pt x="25565" y="28350"/>
                    <a:pt x="25510" y="28389"/>
                  </a:cubicBezTo>
                  <a:lnTo>
                    <a:pt x="18899" y="21789"/>
                  </a:lnTo>
                  <a:lnTo>
                    <a:pt x="18882" y="21769"/>
                  </a:lnTo>
                  <a:lnTo>
                    <a:pt x="15680" y="21769"/>
                  </a:lnTo>
                  <a:lnTo>
                    <a:pt x="4522" y="10631"/>
                  </a:lnTo>
                  <a:lnTo>
                    <a:pt x="4522" y="1402"/>
                  </a:lnTo>
                  <a:lnTo>
                    <a:pt x="31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6"/>
            <p:cNvSpPr/>
            <p:nvPr/>
          </p:nvSpPr>
          <p:spPr>
            <a:xfrm>
              <a:off x="1470875" y="1142000"/>
              <a:ext cx="756050" cy="1015325"/>
            </a:xfrm>
            <a:custGeom>
              <a:avLst/>
              <a:gdLst/>
              <a:ahLst/>
              <a:cxnLst/>
              <a:rect l="l" t="t" r="r" b="b"/>
              <a:pathLst>
                <a:path w="30242" h="40613" extrusionOk="0">
                  <a:moveTo>
                    <a:pt x="29905" y="39531"/>
                  </a:moveTo>
                  <a:cubicBezTo>
                    <a:pt x="30027" y="39531"/>
                    <a:pt x="30126" y="39630"/>
                    <a:pt x="30126" y="39752"/>
                  </a:cubicBezTo>
                  <a:cubicBezTo>
                    <a:pt x="30126" y="39873"/>
                    <a:pt x="30027" y="39972"/>
                    <a:pt x="29905" y="39972"/>
                  </a:cubicBezTo>
                  <a:cubicBezTo>
                    <a:pt x="29784" y="39972"/>
                    <a:pt x="29684" y="39873"/>
                    <a:pt x="29684" y="39752"/>
                  </a:cubicBezTo>
                  <a:cubicBezTo>
                    <a:pt x="29684" y="39630"/>
                    <a:pt x="29784" y="39531"/>
                    <a:pt x="29905" y="39531"/>
                  </a:cubicBezTo>
                  <a:close/>
                  <a:moveTo>
                    <a:pt x="84" y="0"/>
                  </a:moveTo>
                  <a:lnTo>
                    <a:pt x="1" y="83"/>
                  </a:lnTo>
                  <a:lnTo>
                    <a:pt x="6507" y="6579"/>
                  </a:lnTo>
                  <a:lnTo>
                    <a:pt x="6507" y="22670"/>
                  </a:lnTo>
                  <a:lnTo>
                    <a:pt x="16442" y="32588"/>
                  </a:lnTo>
                  <a:lnTo>
                    <a:pt x="16459" y="32605"/>
                  </a:lnTo>
                  <a:lnTo>
                    <a:pt x="19661" y="32605"/>
                  </a:lnTo>
                  <a:lnTo>
                    <a:pt x="25944" y="38877"/>
                  </a:lnTo>
                  <a:lnTo>
                    <a:pt x="27666" y="40596"/>
                  </a:lnTo>
                  <a:lnTo>
                    <a:pt x="27683" y="40613"/>
                  </a:lnTo>
                  <a:lnTo>
                    <a:pt x="29130" y="40613"/>
                  </a:lnTo>
                  <a:lnTo>
                    <a:pt x="29712" y="40028"/>
                  </a:lnTo>
                  <a:cubicBezTo>
                    <a:pt x="29767" y="40066"/>
                    <a:pt x="29833" y="40091"/>
                    <a:pt x="29905" y="40091"/>
                  </a:cubicBezTo>
                  <a:cubicBezTo>
                    <a:pt x="30090" y="40091"/>
                    <a:pt x="30242" y="39939"/>
                    <a:pt x="30242" y="39752"/>
                  </a:cubicBezTo>
                  <a:cubicBezTo>
                    <a:pt x="30242" y="39567"/>
                    <a:pt x="30090" y="39415"/>
                    <a:pt x="29905" y="39415"/>
                  </a:cubicBezTo>
                  <a:cubicBezTo>
                    <a:pt x="29717" y="39415"/>
                    <a:pt x="29566" y="39567"/>
                    <a:pt x="29566" y="39752"/>
                  </a:cubicBezTo>
                  <a:cubicBezTo>
                    <a:pt x="29566" y="39823"/>
                    <a:pt x="29588" y="39892"/>
                    <a:pt x="29629" y="39948"/>
                  </a:cubicBezTo>
                  <a:lnTo>
                    <a:pt x="29083" y="40494"/>
                  </a:lnTo>
                  <a:lnTo>
                    <a:pt x="27730" y="40494"/>
                  </a:lnTo>
                  <a:lnTo>
                    <a:pt x="19727" y="32505"/>
                  </a:lnTo>
                  <a:lnTo>
                    <a:pt x="19711" y="32489"/>
                  </a:lnTo>
                  <a:lnTo>
                    <a:pt x="16509" y="32489"/>
                  </a:lnTo>
                  <a:lnTo>
                    <a:pt x="6626" y="22623"/>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6"/>
            <p:cNvSpPr/>
            <p:nvPr/>
          </p:nvSpPr>
          <p:spPr>
            <a:xfrm>
              <a:off x="1447475" y="1149325"/>
              <a:ext cx="695750" cy="1016900"/>
            </a:xfrm>
            <a:custGeom>
              <a:avLst/>
              <a:gdLst/>
              <a:ahLst/>
              <a:cxnLst/>
              <a:rect l="l" t="t" r="r" b="b"/>
              <a:pathLst>
                <a:path w="27830" h="40676" extrusionOk="0">
                  <a:moveTo>
                    <a:pt x="27490" y="40116"/>
                  </a:moveTo>
                  <a:cubicBezTo>
                    <a:pt x="27611" y="40116"/>
                    <a:pt x="27711" y="40215"/>
                    <a:pt x="27711" y="40336"/>
                  </a:cubicBezTo>
                  <a:cubicBezTo>
                    <a:pt x="27711" y="40458"/>
                    <a:pt x="27611" y="40557"/>
                    <a:pt x="27490" y="40557"/>
                  </a:cubicBezTo>
                  <a:cubicBezTo>
                    <a:pt x="27368" y="40557"/>
                    <a:pt x="27269" y="40458"/>
                    <a:pt x="27269" y="40336"/>
                  </a:cubicBezTo>
                  <a:cubicBezTo>
                    <a:pt x="27269" y="40215"/>
                    <a:pt x="27368" y="40116"/>
                    <a:pt x="27490" y="40116"/>
                  </a:cubicBezTo>
                  <a:close/>
                  <a:moveTo>
                    <a:pt x="84" y="0"/>
                  </a:moveTo>
                  <a:lnTo>
                    <a:pt x="1" y="86"/>
                  </a:lnTo>
                  <a:lnTo>
                    <a:pt x="6510" y="6581"/>
                  </a:lnTo>
                  <a:lnTo>
                    <a:pt x="6510" y="22672"/>
                  </a:lnTo>
                  <a:lnTo>
                    <a:pt x="17080" y="33225"/>
                  </a:lnTo>
                  <a:lnTo>
                    <a:pt x="17099" y="33242"/>
                  </a:lnTo>
                  <a:lnTo>
                    <a:pt x="20302" y="33242"/>
                  </a:lnTo>
                  <a:lnTo>
                    <a:pt x="27214" y="40143"/>
                  </a:lnTo>
                  <a:cubicBezTo>
                    <a:pt x="27175" y="40198"/>
                    <a:pt x="27150" y="40265"/>
                    <a:pt x="27150" y="40336"/>
                  </a:cubicBezTo>
                  <a:cubicBezTo>
                    <a:pt x="27150" y="40524"/>
                    <a:pt x="27305" y="40676"/>
                    <a:pt x="27490" y="40676"/>
                  </a:cubicBezTo>
                  <a:cubicBezTo>
                    <a:pt x="27678" y="40676"/>
                    <a:pt x="27830" y="40524"/>
                    <a:pt x="27830" y="40336"/>
                  </a:cubicBezTo>
                  <a:cubicBezTo>
                    <a:pt x="27830" y="40152"/>
                    <a:pt x="27678" y="40000"/>
                    <a:pt x="27490" y="40000"/>
                  </a:cubicBezTo>
                  <a:cubicBezTo>
                    <a:pt x="27418" y="40000"/>
                    <a:pt x="27352" y="40022"/>
                    <a:pt x="27297" y="40060"/>
                  </a:cubicBezTo>
                  <a:lnTo>
                    <a:pt x="20368" y="33143"/>
                  </a:lnTo>
                  <a:lnTo>
                    <a:pt x="20349" y="33126"/>
                  </a:lnTo>
                  <a:lnTo>
                    <a:pt x="17146" y="33126"/>
                  </a:lnTo>
                  <a:lnTo>
                    <a:pt x="6626" y="22625"/>
                  </a:lnTo>
                  <a:lnTo>
                    <a:pt x="6626" y="6531"/>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6"/>
            <p:cNvSpPr/>
            <p:nvPr/>
          </p:nvSpPr>
          <p:spPr>
            <a:xfrm>
              <a:off x="2232575" y="2325850"/>
              <a:ext cx="16925" cy="16925"/>
            </a:xfrm>
            <a:custGeom>
              <a:avLst/>
              <a:gdLst/>
              <a:ahLst/>
              <a:cxnLst/>
              <a:rect l="l" t="t" r="r" b="b"/>
              <a:pathLst>
                <a:path w="677" h="677" extrusionOk="0">
                  <a:moveTo>
                    <a:pt x="340" y="119"/>
                  </a:moveTo>
                  <a:cubicBezTo>
                    <a:pt x="461" y="119"/>
                    <a:pt x="561" y="218"/>
                    <a:pt x="561" y="340"/>
                  </a:cubicBezTo>
                  <a:cubicBezTo>
                    <a:pt x="561" y="461"/>
                    <a:pt x="461" y="560"/>
                    <a:pt x="340" y="560"/>
                  </a:cubicBezTo>
                  <a:cubicBezTo>
                    <a:pt x="218" y="560"/>
                    <a:pt x="119" y="461"/>
                    <a:pt x="119" y="340"/>
                  </a:cubicBezTo>
                  <a:cubicBezTo>
                    <a:pt x="119" y="218"/>
                    <a:pt x="218" y="119"/>
                    <a:pt x="340" y="119"/>
                  </a:cubicBezTo>
                  <a:close/>
                  <a:moveTo>
                    <a:pt x="340" y="0"/>
                  </a:moveTo>
                  <a:cubicBezTo>
                    <a:pt x="152" y="0"/>
                    <a:pt x="0" y="152"/>
                    <a:pt x="0" y="340"/>
                  </a:cubicBezTo>
                  <a:cubicBezTo>
                    <a:pt x="0" y="525"/>
                    <a:pt x="152" y="676"/>
                    <a:pt x="340" y="676"/>
                  </a:cubicBezTo>
                  <a:cubicBezTo>
                    <a:pt x="525" y="676"/>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6"/>
            <p:cNvSpPr/>
            <p:nvPr/>
          </p:nvSpPr>
          <p:spPr>
            <a:xfrm>
              <a:off x="2232575" y="2295325"/>
              <a:ext cx="16925" cy="16950"/>
            </a:xfrm>
            <a:custGeom>
              <a:avLst/>
              <a:gdLst/>
              <a:ahLst/>
              <a:cxnLst/>
              <a:rect l="l" t="t" r="r" b="b"/>
              <a:pathLst>
                <a:path w="677" h="678" extrusionOk="0">
                  <a:moveTo>
                    <a:pt x="340" y="120"/>
                  </a:moveTo>
                  <a:cubicBezTo>
                    <a:pt x="461" y="120"/>
                    <a:pt x="561" y="219"/>
                    <a:pt x="561" y="340"/>
                  </a:cubicBezTo>
                  <a:cubicBezTo>
                    <a:pt x="561" y="462"/>
                    <a:pt x="461" y="561"/>
                    <a:pt x="340" y="561"/>
                  </a:cubicBezTo>
                  <a:cubicBezTo>
                    <a:pt x="218" y="561"/>
                    <a:pt x="119" y="462"/>
                    <a:pt x="119" y="340"/>
                  </a:cubicBezTo>
                  <a:cubicBezTo>
                    <a:pt x="119" y="219"/>
                    <a:pt x="218" y="120"/>
                    <a:pt x="340" y="120"/>
                  </a:cubicBezTo>
                  <a:close/>
                  <a:moveTo>
                    <a:pt x="340" y="1"/>
                  </a:moveTo>
                  <a:cubicBezTo>
                    <a:pt x="152" y="1"/>
                    <a:pt x="0" y="153"/>
                    <a:pt x="0" y="340"/>
                  </a:cubicBezTo>
                  <a:cubicBezTo>
                    <a:pt x="0" y="525"/>
                    <a:pt x="152" y="677"/>
                    <a:pt x="340" y="677"/>
                  </a:cubicBezTo>
                  <a:cubicBezTo>
                    <a:pt x="525" y="677"/>
                    <a:pt x="677" y="525"/>
                    <a:pt x="677" y="340"/>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6"/>
            <p:cNvSpPr/>
            <p:nvPr/>
          </p:nvSpPr>
          <p:spPr>
            <a:xfrm>
              <a:off x="1483025" y="1723150"/>
              <a:ext cx="275175" cy="230725"/>
            </a:xfrm>
            <a:custGeom>
              <a:avLst/>
              <a:gdLst/>
              <a:ahLst/>
              <a:cxnLst/>
              <a:rect l="l" t="t" r="r" b="b"/>
              <a:pathLst>
                <a:path w="11007" h="9229" extrusionOk="0">
                  <a:moveTo>
                    <a:pt x="83" y="1"/>
                  </a:moveTo>
                  <a:lnTo>
                    <a:pt x="1" y="83"/>
                  </a:lnTo>
                  <a:lnTo>
                    <a:pt x="2223" y="2303"/>
                  </a:lnTo>
                  <a:lnTo>
                    <a:pt x="2239" y="2319"/>
                  </a:lnTo>
                  <a:lnTo>
                    <a:pt x="4003" y="2319"/>
                  </a:lnTo>
                  <a:lnTo>
                    <a:pt x="10924" y="9229"/>
                  </a:lnTo>
                  <a:lnTo>
                    <a:pt x="11007" y="9146"/>
                  </a:lnTo>
                  <a:lnTo>
                    <a:pt x="4070" y="2220"/>
                  </a:lnTo>
                  <a:lnTo>
                    <a:pt x="4050" y="2201"/>
                  </a:lnTo>
                  <a:lnTo>
                    <a:pt x="2289" y="2201"/>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6"/>
            <p:cNvSpPr/>
            <p:nvPr/>
          </p:nvSpPr>
          <p:spPr>
            <a:xfrm>
              <a:off x="2147125" y="961250"/>
              <a:ext cx="142825" cy="1564550"/>
            </a:xfrm>
            <a:custGeom>
              <a:avLst/>
              <a:gdLst/>
              <a:ahLst/>
              <a:cxnLst/>
              <a:rect l="l" t="t" r="r" b="b"/>
              <a:pathLst>
                <a:path w="5713" h="62582" extrusionOk="0">
                  <a:moveTo>
                    <a:pt x="1618" y="1"/>
                  </a:moveTo>
                  <a:lnTo>
                    <a:pt x="1618" y="12892"/>
                  </a:lnTo>
                  <a:lnTo>
                    <a:pt x="1" y="14521"/>
                  </a:lnTo>
                  <a:lnTo>
                    <a:pt x="1" y="20105"/>
                  </a:lnTo>
                  <a:lnTo>
                    <a:pt x="2974" y="23056"/>
                  </a:lnTo>
                  <a:lnTo>
                    <a:pt x="2974" y="28299"/>
                  </a:lnTo>
                  <a:lnTo>
                    <a:pt x="5083" y="30388"/>
                  </a:lnTo>
                  <a:lnTo>
                    <a:pt x="5083" y="61869"/>
                  </a:lnTo>
                  <a:cubicBezTo>
                    <a:pt x="4986" y="61941"/>
                    <a:pt x="4923" y="62054"/>
                    <a:pt x="4923" y="62184"/>
                  </a:cubicBezTo>
                  <a:cubicBezTo>
                    <a:pt x="4923" y="62402"/>
                    <a:pt x="5099" y="62581"/>
                    <a:pt x="5318" y="62581"/>
                  </a:cubicBezTo>
                  <a:cubicBezTo>
                    <a:pt x="5536" y="62581"/>
                    <a:pt x="5712" y="62402"/>
                    <a:pt x="5712" y="62184"/>
                  </a:cubicBezTo>
                  <a:cubicBezTo>
                    <a:pt x="5712" y="62054"/>
                    <a:pt x="5649" y="61941"/>
                    <a:pt x="5552" y="61869"/>
                  </a:cubicBezTo>
                  <a:lnTo>
                    <a:pt x="5552" y="30192"/>
                  </a:lnTo>
                  <a:lnTo>
                    <a:pt x="3446" y="28100"/>
                  </a:lnTo>
                  <a:lnTo>
                    <a:pt x="3446" y="22860"/>
                  </a:lnTo>
                  <a:lnTo>
                    <a:pt x="473" y="19909"/>
                  </a:lnTo>
                  <a:lnTo>
                    <a:pt x="473" y="14714"/>
                  </a:lnTo>
                  <a:lnTo>
                    <a:pt x="2088" y="13086"/>
                  </a:lnTo>
                  <a:lnTo>
                    <a:pt x="20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6"/>
            <p:cNvSpPr/>
            <p:nvPr/>
          </p:nvSpPr>
          <p:spPr>
            <a:xfrm>
              <a:off x="2231200" y="2262975"/>
              <a:ext cx="19750" cy="19750"/>
            </a:xfrm>
            <a:custGeom>
              <a:avLst/>
              <a:gdLst/>
              <a:ahLst/>
              <a:cxnLst/>
              <a:rect l="l" t="t" r="r" b="b"/>
              <a:pathLst>
                <a:path w="790" h="790" extrusionOk="0">
                  <a:moveTo>
                    <a:pt x="395" y="0"/>
                  </a:moveTo>
                  <a:cubicBezTo>
                    <a:pt x="177" y="0"/>
                    <a:pt x="0" y="177"/>
                    <a:pt x="0" y="395"/>
                  </a:cubicBezTo>
                  <a:cubicBezTo>
                    <a:pt x="0" y="613"/>
                    <a:pt x="177" y="790"/>
                    <a:pt x="395" y="790"/>
                  </a:cubicBezTo>
                  <a:cubicBezTo>
                    <a:pt x="613" y="790"/>
                    <a:pt x="790" y="613"/>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6"/>
            <p:cNvSpPr/>
            <p:nvPr/>
          </p:nvSpPr>
          <p:spPr>
            <a:xfrm>
              <a:off x="1477850" y="1868700"/>
              <a:ext cx="368000" cy="307950"/>
            </a:xfrm>
            <a:custGeom>
              <a:avLst/>
              <a:gdLst/>
              <a:ahLst/>
              <a:cxnLst/>
              <a:rect l="l" t="t" r="r" b="b"/>
              <a:pathLst>
                <a:path w="14720" h="12318" extrusionOk="0">
                  <a:moveTo>
                    <a:pt x="14383" y="11760"/>
                  </a:moveTo>
                  <a:cubicBezTo>
                    <a:pt x="14504" y="11760"/>
                    <a:pt x="14601" y="11857"/>
                    <a:pt x="14601" y="11981"/>
                  </a:cubicBezTo>
                  <a:cubicBezTo>
                    <a:pt x="14601" y="12103"/>
                    <a:pt x="14504" y="12199"/>
                    <a:pt x="14383" y="12199"/>
                  </a:cubicBezTo>
                  <a:cubicBezTo>
                    <a:pt x="14259" y="12199"/>
                    <a:pt x="14162" y="12103"/>
                    <a:pt x="14162" y="11981"/>
                  </a:cubicBezTo>
                  <a:cubicBezTo>
                    <a:pt x="14162" y="11860"/>
                    <a:pt x="14261" y="11760"/>
                    <a:pt x="14383" y="11760"/>
                  </a:cubicBezTo>
                  <a:close/>
                  <a:moveTo>
                    <a:pt x="83" y="1"/>
                  </a:moveTo>
                  <a:lnTo>
                    <a:pt x="1" y="83"/>
                  </a:lnTo>
                  <a:lnTo>
                    <a:pt x="5607" y="5682"/>
                  </a:lnTo>
                  <a:lnTo>
                    <a:pt x="5607" y="6725"/>
                  </a:lnTo>
                  <a:lnTo>
                    <a:pt x="6397" y="7512"/>
                  </a:lnTo>
                  <a:lnTo>
                    <a:pt x="9820" y="7512"/>
                  </a:lnTo>
                  <a:lnTo>
                    <a:pt x="14104" y="11788"/>
                  </a:lnTo>
                  <a:cubicBezTo>
                    <a:pt x="14065" y="11840"/>
                    <a:pt x="14043" y="11909"/>
                    <a:pt x="14043" y="11981"/>
                  </a:cubicBezTo>
                  <a:cubicBezTo>
                    <a:pt x="14043" y="12166"/>
                    <a:pt x="14195" y="12318"/>
                    <a:pt x="14383" y="12318"/>
                  </a:cubicBezTo>
                  <a:cubicBezTo>
                    <a:pt x="14568" y="12318"/>
                    <a:pt x="14720" y="12166"/>
                    <a:pt x="14720" y="11981"/>
                  </a:cubicBezTo>
                  <a:cubicBezTo>
                    <a:pt x="14720" y="11793"/>
                    <a:pt x="14568" y="11642"/>
                    <a:pt x="14383" y="11642"/>
                  </a:cubicBezTo>
                  <a:cubicBezTo>
                    <a:pt x="14308" y="11642"/>
                    <a:pt x="14242" y="11664"/>
                    <a:pt x="14187" y="11702"/>
                  </a:cubicBezTo>
                  <a:lnTo>
                    <a:pt x="9886" y="7410"/>
                  </a:lnTo>
                  <a:lnTo>
                    <a:pt x="9869" y="7393"/>
                  </a:lnTo>
                  <a:lnTo>
                    <a:pt x="6444" y="7393"/>
                  </a:lnTo>
                  <a:lnTo>
                    <a:pt x="5726" y="6675"/>
                  </a:lnTo>
                  <a:lnTo>
                    <a:pt x="5726" y="56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6"/>
            <p:cNvSpPr/>
            <p:nvPr/>
          </p:nvSpPr>
          <p:spPr>
            <a:xfrm>
              <a:off x="1729550" y="2124325"/>
              <a:ext cx="19750" cy="19825"/>
            </a:xfrm>
            <a:custGeom>
              <a:avLst/>
              <a:gdLst/>
              <a:ahLst/>
              <a:cxnLst/>
              <a:rect l="l" t="t" r="r" b="b"/>
              <a:pathLst>
                <a:path w="790" h="793" extrusionOk="0">
                  <a:moveTo>
                    <a:pt x="395" y="0"/>
                  </a:moveTo>
                  <a:cubicBezTo>
                    <a:pt x="177" y="0"/>
                    <a:pt x="0" y="180"/>
                    <a:pt x="0" y="398"/>
                  </a:cubicBezTo>
                  <a:cubicBezTo>
                    <a:pt x="0" y="616"/>
                    <a:pt x="177" y="793"/>
                    <a:pt x="395" y="793"/>
                  </a:cubicBezTo>
                  <a:cubicBezTo>
                    <a:pt x="613" y="793"/>
                    <a:pt x="790" y="616"/>
                    <a:pt x="790" y="398"/>
                  </a:cubicBezTo>
                  <a:cubicBezTo>
                    <a:pt x="790" y="180"/>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6"/>
            <p:cNvSpPr/>
            <p:nvPr/>
          </p:nvSpPr>
          <p:spPr>
            <a:xfrm>
              <a:off x="1754325" y="2149225"/>
              <a:ext cx="16925" cy="16950"/>
            </a:xfrm>
            <a:custGeom>
              <a:avLst/>
              <a:gdLst/>
              <a:ahLst/>
              <a:cxnLst/>
              <a:rect l="l" t="t" r="r" b="b"/>
              <a:pathLst>
                <a:path w="677" h="678" extrusionOk="0">
                  <a:moveTo>
                    <a:pt x="340" y="120"/>
                  </a:moveTo>
                  <a:cubicBezTo>
                    <a:pt x="461" y="120"/>
                    <a:pt x="558" y="216"/>
                    <a:pt x="558" y="340"/>
                  </a:cubicBezTo>
                  <a:cubicBezTo>
                    <a:pt x="560" y="462"/>
                    <a:pt x="461" y="559"/>
                    <a:pt x="340" y="559"/>
                  </a:cubicBezTo>
                  <a:cubicBezTo>
                    <a:pt x="218" y="559"/>
                    <a:pt x="119" y="462"/>
                    <a:pt x="119" y="340"/>
                  </a:cubicBezTo>
                  <a:cubicBezTo>
                    <a:pt x="119" y="219"/>
                    <a:pt x="218" y="120"/>
                    <a:pt x="340" y="120"/>
                  </a:cubicBezTo>
                  <a:close/>
                  <a:moveTo>
                    <a:pt x="340" y="1"/>
                  </a:moveTo>
                  <a:cubicBezTo>
                    <a:pt x="152" y="1"/>
                    <a:pt x="0" y="153"/>
                    <a:pt x="0" y="338"/>
                  </a:cubicBezTo>
                  <a:cubicBezTo>
                    <a:pt x="0" y="525"/>
                    <a:pt x="152" y="677"/>
                    <a:pt x="340" y="677"/>
                  </a:cubicBezTo>
                  <a:cubicBezTo>
                    <a:pt x="525" y="677"/>
                    <a:pt x="676" y="525"/>
                    <a:pt x="676" y="338"/>
                  </a:cubicBezTo>
                  <a:cubicBezTo>
                    <a:pt x="676"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6"/>
            <p:cNvSpPr/>
            <p:nvPr/>
          </p:nvSpPr>
          <p:spPr>
            <a:xfrm>
              <a:off x="1467700" y="1889200"/>
              <a:ext cx="136950" cy="182975"/>
            </a:xfrm>
            <a:custGeom>
              <a:avLst/>
              <a:gdLst/>
              <a:ahLst/>
              <a:cxnLst/>
              <a:rect l="l" t="t" r="r" b="b"/>
              <a:pathLst>
                <a:path w="5478" h="7319" extrusionOk="0">
                  <a:moveTo>
                    <a:pt x="5138" y="6761"/>
                  </a:moveTo>
                  <a:cubicBezTo>
                    <a:pt x="5260" y="6761"/>
                    <a:pt x="5359" y="6860"/>
                    <a:pt x="5359" y="6982"/>
                  </a:cubicBezTo>
                  <a:cubicBezTo>
                    <a:pt x="5359" y="7103"/>
                    <a:pt x="5260" y="7203"/>
                    <a:pt x="5138" y="7203"/>
                  </a:cubicBezTo>
                  <a:cubicBezTo>
                    <a:pt x="5017" y="7203"/>
                    <a:pt x="4917" y="7103"/>
                    <a:pt x="4917" y="6982"/>
                  </a:cubicBezTo>
                  <a:cubicBezTo>
                    <a:pt x="4917" y="6860"/>
                    <a:pt x="5017" y="6761"/>
                    <a:pt x="5138" y="6761"/>
                  </a:cubicBezTo>
                  <a:close/>
                  <a:moveTo>
                    <a:pt x="84" y="0"/>
                  </a:moveTo>
                  <a:lnTo>
                    <a:pt x="1" y="83"/>
                  </a:lnTo>
                  <a:lnTo>
                    <a:pt x="5080" y="5157"/>
                  </a:lnTo>
                  <a:lnTo>
                    <a:pt x="5080" y="6648"/>
                  </a:lnTo>
                  <a:cubicBezTo>
                    <a:pt x="4923" y="6675"/>
                    <a:pt x="4801" y="6813"/>
                    <a:pt x="4801" y="6982"/>
                  </a:cubicBezTo>
                  <a:cubicBezTo>
                    <a:pt x="4801" y="7167"/>
                    <a:pt x="4953" y="7318"/>
                    <a:pt x="5138" y="7318"/>
                  </a:cubicBezTo>
                  <a:cubicBezTo>
                    <a:pt x="5326" y="7318"/>
                    <a:pt x="5478" y="7167"/>
                    <a:pt x="5478" y="6982"/>
                  </a:cubicBezTo>
                  <a:cubicBezTo>
                    <a:pt x="5478" y="6813"/>
                    <a:pt x="5356" y="6675"/>
                    <a:pt x="5199" y="6648"/>
                  </a:cubicBezTo>
                  <a:lnTo>
                    <a:pt x="5199" y="5107"/>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6"/>
            <p:cNvSpPr/>
            <p:nvPr/>
          </p:nvSpPr>
          <p:spPr>
            <a:xfrm>
              <a:off x="2292900" y="1611075"/>
              <a:ext cx="17000" cy="16925"/>
            </a:xfrm>
            <a:custGeom>
              <a:avLst/>
              <a:gdLst/>
              <a:ahLst/>
              <a:cxnLst/>
              <a:rect l="l" t="t" r="r" b="b"/>
              <a:pathLst>
                <a:path w="680" h="677" extrusionOk="0">
                  <a:moveTo>
                    <a:pt x="340" y="119"/>
                  </a:moveTo>
                  <a:cubicBezTo>
                    <a:pt x="461" y="119"/>
                    <a:pt x="560" y="219"/>
                    <a:pt x="560" y="340"/>
                  </a:cubicBezTo>
                  <a:cubicBezTo>
                    <a:pt x="560" y="462"/>
                    <a:pt x="461" y="561"/>
                    <a:pt x="340" y="561"/>
                  </a:cubicBezTo>
                  <a:cubicBezTo>
                    <a:pt x="218" y="561"/>
                    <a:pt x="119" y="462"/>
                    <a:pt x="119" y="340"/>
                  </a:cubicBezTo>
                  <a:cubicBezTo>
                    <a:pt x="119" y="219"/>
                    <a:pt x="218" y="119"/>
                    <a:pt x="340" y="119"/>
                  </a:cubicBezTo>
                  <a:close/>
                  <a:moveTo>
                    <a:pt x="340" y="1"/>
                  </a:moveTo>
                  <a:cubicBezTo>
                    <a:pt x="152" y="1"/>
                    <a:pt x="0" y="152"/>
                    <a:pt x="0" y="340"/>
                  </a:cubicBezTo>
                  <a:cubicBezTo>
                    <a:pt x="0" y="525"/>
                    <a:pt x="152" y="677"/>
                    <a:pt x="340" y="677"/>
                  </a:cubicBezTo>
                  <a:cubicBezTo>
                    <a:pt x="527" y="677"/>
                    <a:pt x="679" y="525"/>
                    <a:pt x="679" y="340"/>
                  </a:cubicBezTo>
                  <a:cubicBezTo>
                    <a:pt x="679" y="152"/>
                    <a:pt x="527"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6"/>
            <p:cNvSpPr/>
            <p:nvPr/>
          </p:nvSpPr>
          <p:spPr>
            <a:xfrm>
              <a:off x="1478875" y="1479550"/>
              <a:ext cx="477800" cy="641750"/>
            </a:xfrm>
            <a:custGeom>
              <a:avLst/>
              <a:gdLst/>
              <a:ahLst/>
              <a:cxnLst/>
              <a:rect l="l" t="t" r="r" b="b"/>
              <a:pathLst>
                <a:path w="19112" h="25670" extrusionOk="0">
                  <a:moveTo>
                    <a:pt x="18775" y="25112"/>
                  </a:moveTo>
                  <a:cubicBezTo>
                    <a:pt x="18897" y="25112"/>
                    <a:pt x="18996" y="25212"/>
                    <a:pt x="18996" y="25333"/>
                  </a:cubicBezTo>
                  <a:cubicBezTo>
                    <a:pt x="18996" y="25455"/>
                    <a:pt x="18897" y="25554"/>
                    <a:pt x="18775" y="25554"/>
                  </a:cubicBezTo>
                  <a:cubicBezTo>
                    <a:pt x="18654" y="25554"/>
                    <a:pt x="18554" y="25455"/>
                    <a:pt x="18554" y="25333"/>
                  </a:cubicBezTo>
                  <a:cubicBezTo>
                    <a:pt x="18554" y="25212"/>
                    <a:pt x="18654" y="25112"/>
                    <a:pt x="18775" y="25112"/>
                  </a:cubicBezTo>
                  <a:close/>
                  <a:moveTo>
                    <a:pt x="1" y="0"/>
                  </a:moveTo>
                  <a:lnTo>
                    <a:pt x="1" y="119"/>
                  </a:lnTo>
                  <a:lnTo>
                    <a:pt x="2690" y="119"/>
                  </a:lnTo>
                  <a:lnTo>
                    <a:pt x="3385" y="823"/>
                  </a:lnTo>
                  <a:lnTo>
                    <a:pt x="3385" y="10051"/>
                  </a:lnTo>
                  <a:lnTo>
                    <a:pt x="18496" y="25140"/>
                  </a:lnTo>
                  <a:cubicBezTo>
                    <a:pt x="18460" y="25195"/>
                    <a:pt x="18436" y="25261"/>
                    <a:pt x="18436" y="25333"/>
                  </a:cubicBezTo>
                  <a:cubicBezTo>
                    <a:pt x="18436" y="25518"/>
                    <a:pt x="18587" y="25670"/>
                    <a:pt x="18775" y="25670"/>
                  </a:cubicBezTo>
                  <a:cubicBezTo>
                    <a:pt x="18960" y="25670"/>
                    <a:pt x="19112" y="25518"/>
                    <a:pt x="19112" y="25333"/>
                  </a:cubicBezTo>
                  <a:cubicBezTo>
                    <a:pt x="19112" y="25145"/>
                    <a:pt x="18960" y="24994"/>
                    <a:pt x="18775" y="24994"/>
                  </a:cubicBezTo>
                  <a:cubicBezTo>
                    <a:pt x="18703" y="24994"/>
                    <a:pt x="18637" y="25018"/>
                    <a:pt x="18582" y="25057"/>
                  </a:cubicBezTo>
                  <a:lnTo>
                    <a:pt x="3501" y="10004"/>
                  </a:lnTo>
                  <a:lnTo>
                    <a:pt x="3501" y="773"/>
                  </a:lnTo>
                  <a:lnTo>
                    <a:pt x="273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6"/>
            <p:cNvSpPr/>
            <p:nvPr/>
          </p:nvSpPr>
          <p:spPr>
            <a:xfrm>
              <a:off x="1467775" y="1794925"/>
              <a:ext cx="496025" cy="426050"/>
            </a:xfrm>
            <a:custGeom>
              <a:avLst/>
              <a:gdLst/>
              <a:ahLst/>
              <a:cxnLst/>
              <a:rect l="l" t="t" r="r" b="b"/>
              <a:pathLst>
                <a:path w="19841" h="17042" extrusionOk="0">
                  <a:moveTo>
                    <a:pt x="332" y="1"/>
                  </a:moveTo>
                  <a:lnTo>
                    <a:pt x="1" y="335"/>
                  </a:lnTo>
                  <a:lnTo>
                    <a:pt x="8691" y="8961"/>
                  </a:lnTo>
                  <a:lnTo>
                    <a:pt x="11368" y="8961"/>
                  </a:lnTo>
                  <a:lnTo>
                    <a:pt x="19053" y="16591"/>
                  </a:lnTo>
                  <a:cubicBezTo>
                    <a:pt x="19051" y="16608"/>
                    <a:pt x="19048" y="16627"/>
                    <a:pt x="19048" y="16644"/>
                  </a:cubicBezTo>
                  <a:cubicBezTo>
                    <a:pt x="19048" y="16864"/>
                    <a:pt x="19225" y="17041"/>
                    <a:pt x="19443" y="17041"/>
                  </a:cubicBezTo>
                  <a:cubicBezTo>
                    <a:pt x="19661" y="17041"/>
                    <a:pt x="19840" y="16864"/>
                    <a:pt x="19840" y="16644"/>
                  </a:cubicBezTo>
                  <a:cubicBezTo>
                    <a:pt x="19837" y="16425"/>
                    <a:pt x="19661" y="16249"/>
                    <a:pt x="19443" y="16249"/>
                  </a:cubicBezTo>
                  <a:cubicBezTo>
                    <a:pt x="19423" y="16249"/>
                    <a:pt x="19404" y="16252"/>
                    <a:pt x="19385" y="16254"/>
                  </a:cubicBezTo>
                  <a:lnTo>
                    <a:pt x="11561" y="8489"/>
                  </a:lnTo>
                  <a:lnTo>
                    <a:pt x="8884" y="8489"/>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6"/>
            <p:cNvSpPr/>
            <p:nvPr/>
          </p:nvSpPr>
          <p:spPr>
            <a:xfrm>
              <a:off x="1707600" y="2102300"/>
              <a:ext cx="16925" cy="16950"/>
            </a:xfrm>
            <a:custGeom>
              <a:avLst/>
              <a:gdLst/>
              <a:ahLst/>
              <a:cxnLst/>
              <a:rect l="l" t="t" r="r" b="b"/>
              <a:pathLst>
                <a:path w="677" h="678" extrusionOk="0">
                  <a:moveTo>
                    <a:pt x="337" y="117"/>
                  </a:moveTo>
                  <a:cubicBezTo>
                    <a:pt x="461" y="117"/>
                    <a:pt x="558" y="216"/>
                    <a:pt x="558" y="338"/>
                  </a:cubicBezTo>
                  <a:cubicBezTo>
                    <a:pt x="558" y="459"/>
                    <a:pt x="461" y="558"/>
                    <a:pt x="337" y="558"/>
                  </a:cubicBezTo>
                  <a:cubicBezTo>
                    <a:pt x="216" y="558"/>
                    <a:pt x="119" y="459"/>
                    <a:pt x="119" y="338"/>
                  </a:cubicBezTo>
                  <a:cubicBezTo>
                    <a:pt x="119" y="216"/>
                    <a:pt x="216" y="117"/>
                    <a:pt x="337" y="117"/>
                  </a:cubicBezTo>
                  <a:close/>
                  <a:moveTo>
                    <a:pt x="337" y="1"/>
                  </a:moveTo>
                  <a:cubicBezTo>
                    <a:pt x="152" y="1"/>
                    <a:pt x="0" y="153"/>
                    <a:pt x="0" y="338"/>
                  </a:cubicBezTo>
                  <a:cubicBezTo>
                    <a:pt x="0" y="525"/>
                    <a:pt x="152" y="677"/>
                    <a:pt x="337" y="677"/>
                  </a:cubicBezTo>
                  <a:cubicBezTo>
                    <a:pt x="525" y="677"/>
                    <a:pt x="677" y="525"/>
                    <a:pt x="677" y="338"/>
                  </a:cubicBezTo>
                  <a:cubicBezTo>
                    <a:pt x="677" y="153"/>
                    <a:pt x="525" y="1"/>
                    <a:pt x="337"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6"/>
            <p:cNvSpPr/>
            <p:nvPr/>
          </p:nvSpPr>
          <p:spPr>
            <a:xfrm>
              <a:off x="2694325" y="1972500"/>
              <a:ext cx="284150" cy="305875"/>
            </a:xfrm>
            <a:custGeom>
              <a:avLst/>
              <a:gdLst/>
              <a:ahLst/>
              <a:cxnLst/>
              <a:rect l="l" t="t" r="r" b="b"/>
              <a:pathLst>
                <a:path w="11366" h="12235" extrusionOk="0">
                  <a:moveTo>
                    <a:pt x="338" y="11677"/>
                  </a:moveTo>
                  <a:cubicBezTo>
                    <a:pt x="459" y="11677"/>
                    <a:pt x="558" y="11777"/>
                    <a:pt x="558" y="11898"/>
                  </a:cubicBezTo>
                  <a:cubicBezTo>
                    <a:pt x="558" y="12019"/>
                    <a:pt x="459" y="12119"/>
                    <a:pt x="338" y="12119"/>
                  </a:cubicBezTo>
                  <a:cubicBezTo>
                    <a:pt x="216" y="12119"/>
                    <a:pt x="117" y="12019"/>
                    <a:pt x="117" y="11898"/>
                  </a:cubicBezTo>
                  <a:cubicBezTo>
                    <a:pt x="117" y="11777"/>
                    <a:pt x="216" y="11677"/>
                    <a:pt x="338" y="11677"/>
                  </a:cubicBezTo>
                  <a:close/>
                  <a:moveTo>
                    <a:pt x="4296" y="0"/>
                  </a:moveTo>
                  <a:lnTo>
                    <a:pt x="3603" y="699"/>
                  </a:lnTo>
                  <a:lnTo>
                    <a:pt x="3603" y="5124"/>
                  </a:lnTo>
                  <a:lnTo>
                    <a:pt x="296" y="8453"/>
                  </a:lnTo>
                  <a:lnTo>
                    <a:pt x="280" y="8469"/>
                  </a:lnTo>
                  <a:lnTo>
                    <a:pt x="280" y="11564"/>
                  </a:lnTo>
                  <a:cubicBezTo>
                    <a:pt x="122" y="11594"/>
                    <a:pt x="1" y="11732"/>
                    <a:pt x="1" y="11898"/>
                  </a:cubicBezTo>
                  <a:cubicBezTo>
                    <a:pt x="1" y="12083"/>
                    <a:pt x="153" y="12235"/>
                    <a:pt x="338" y="12235"/>
                  </a:cubicBezTo>
                  <a:cubicBezTo>
                    <a:pt x="525" y="12235"/>
                    <a:pt x="677" y="12083"/>
                    <a:pt x="677" y="11898"/>
                  </a:cubicBezTo>
                  <a:cubicBezTo>
                    <a:pt x="677" y="11732"/>
                    <a:pt x="556" y="11594"/>
                    <a:pt x="398" y="11564"/>
                  </a:cubicBezTo>
                  <a:lnTo>
                    <a:pt x="398" y="8519"/>
                  </a:lnTo>
                  <a:lnTo>
                    <a:pt x="3719" y="5171"/>
                  </a:lnTo>
                  <a:lnTo>
                    <a:pt x="3719" y="748"/>
                  </a:lnTo>
                  <a:lnTo>
                    <a:pt x="4346" y="119"/>
                  </a:lnTo>
                  <a:lnTo>
                    <a:pt x="11366" y="119"/>
                  </a:lnTo>
                  <a:lnTo>
                    <a:pt x="1136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6"/>
            <p:cNvSpPr/>
            <p:nvPr/>
          </p:nvSpPr>
          <p:spPr>
            <a:xfrm>
              <a:off x="2883975" y="2012650"/>
              <a:ext cx="19775" cy="19850"/>
            </a:xfrm>
            <a:custGeom>
              <a:avLst/>
              <a:gdLst/>
              <a:ahLst/>
              <a:cxnLst/>
              <a:rect l="l" t="t" r="r" b="b"/>
              <a:pathLst>
                <a:path w="791" h="794" extrusionOk="0">
                  <a:moveTo>
                    <a:pt x="395" y="1"/>
                  </a:moveTo>
                  <a:cubicBezTo>
                    <a:pt x="177" y="1"/>
                    <a:pt x="1" y="178"/>
                    <a:pt x="1" y="398"/>
                  </a:cubicBezTo>
                  <a:cubicBezTo>
                    <a:pt x="1" y="616"/>
                    <a:pt x="177" y="793"/>
                    <a:pt x="395" y="793"/>
                  </a:cubicBezTo>
                  <a:cubicBezTo>
                    <a:pt x="613" y="793"/>
                    <a:pt x="790" y="616"/>
                    <a:pt x="790" y="398"/>
                  </a:cubicBezTo>
                  <a:cubicBezTo>
                    <a:pt x="790" y="178"/>
                    <a:pt x="613" y="1"/>
                    <a:pt x="395"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6"/>
            <p:cNvSpPr/>
            <p:nvPr/>
          </p:nvSpPr>
          <p:spPr>
            <a:xfrm>
              <a:off x="2855125" y="2014100"/>
              <a:ext cx="16950" cy="16950"/>
            </a:xfrm>
            <a:custGeom>
              <a:avLst/>
              <a:gdLst/>
              <a:ahLst/>
              <a:cxnLst/>
              <a:rect l="l" t="t" r="r" b="b"/>
              <a:pathLst>
                <a:path w="678" h="678" extrusionOk="0">
                  <a:moveTo>
                    <a:pt x="340" y="117"/>
                  </a:moveTo>
                  <a:cubicBezTo>
                    <a:pt x="462" y="117"/>
                    <a:pt x="561" y="216"/>
                    <a:pt x="561" y="338"/>
                  </a:cubicBezTo>
                  <a:cubicBezTo>
                    <a:pt x="561"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6"/>
            <p:cNvSpPr/>
            <p:nvPr/>
          </p:nvSpPr>
          <p:spPr>
            <a:xfrm>
              <a:off x="2504275" y="1775475"/>
              <a:ext cx="497125" cy="627900"/>
            </a:xfrm>
            <a:custGeom>
              <a:avLst/>
              <a:gdLst/>
              <a:ahLst/>
              <a:cxnLst/>
              <a:rect l="l" t="t" r="r" b="b"/>
              <a:pathLst>
                <a:path w="19885" h="25116" extrusionOk="0">
                  <a:moveTo>
                    <a:pt x="19550" y="0"/>
                  </a:moveTo>
                  <a:lnTo>
                    <a:pt x="15318" y="4262"/>
                  </a:lnTo>
                  <a:lnTo>
                    <a:pt x="8448" y="4262"/>
                  </a:lnTo>
                  <a:lnTo>
                    <a:pt x="161" y="12613"/>
                  </a:lnTo>
                  <a:lnTo>
                    <a:pt x="161" y="24403"/>
                  </a:lnTo>
                  <a:cubicBezTo>
                    <a:pt x="64" y="24477"/>
                    <a:pt x="0" y="24591"/>
                    <a:pt x="0" y="24720"/>
                  </a:cubicBezTo>
                  <a:cubicBezTo>
                    <a:pt x="0" y="24938"/>
                    <a:pt x="177" y="25115"/>
                    <a:pt x="395" y="25115"/>
                  </a:cubicBezTo>
                  <a:cubicBezTo>
                    <a:pt x="616" y="25115"/>
                    <a:pt x="793" y="24938"/>
                    <a:pt x="793" y="24720"/>
                  </a:cubicBezTo>
                  <a:cubicBezTo>
                    <a:pt x="793" y="24591"/>
                    <a:pt x="729" y="24477"/>
                    <a:pt x="633" y="24403"/>
                  </a:cubicBezTo>
                  <a:lnTo>
                    <a:pt x="633" y="12806"/>
                  </a:lnTo>
                  <a:lnTo>
                    <a:pt x="8644" y="4734"/>
                  </a:lnTo>
                  <a:lnTo>
                    <a:pt x="15514" y="4734"/>
                  </a:lnTo>
                  <a:lnTo>
                    <a:pt x="19884" y="331"/>
                  </a:lnTo>
                  <a:lnTo>
                    <a:pt x="1955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6"/>
            <p:cNvSpPr/>
            <p:nvPr/>
          </p:nvSpPr>
          <p:spPr>
            <a:xfrm>
              <a:off x="2824900" y="2014100"/>
              <a:ext cx="16925" cy="16950"/>
            </a:xfrm>
            <a:custGeom>
              <a:avLst/>
              <a:gdLst/>
              <a:ahLst/>
              <a:cxnLst/>
              <a:rect l="l" t="t" r="r" b="b"/>
              <a:pathLst>
                <a:path w="677" h="678" extrusionOk="0">
                  <a:moveTo>
                    <a:pt x="340" y="117"/>
                  </a:moveTo>
                  <a:cubicBezTo>
                    <a:pt x="462" y="117"/>
                    <a:pt x="561" y="216"/>
                    <a:pt x="561" y="338"/>
                  </a:cubicBezTo>
                  <a:cubicBezTo>
                    <a:pt x="558" y="462"/>
                    <a:pt x="462" y="558"/>
                    <a:pt x="340" y="558"/>
                  </a:cubicBezTo>
                  <a:cubicBezTo>
                    <a:pt x="219" y="558"/>
                    <a:pt x="119" y="459"/>
                    <a:pt x="119" y="338"/>
                  </a:cubicBezTo>
                  <a:cubicBezTo>
                    <a:pt x="119" y="216"/>
                    <a:pt x="219" y="117"/>
                    <a:pt x="340" y="117"/>
                  </a:cubicBezTo>
                  <a:close/>
                  <a:moveTo>
                    <a:pt x="340" y="1"/>
                  </a:moveTo>
                  <a:cubicBezTo>
                    <a:pt x="153" y="1"/>
                    <a:pt x="1" y="153"/>
                    <a:pt x="1" y="338"/>
                  </a:cubicBezTo>
                  <a:cubicBezTo>
                    <a:pt x="1" y="525"/>
                    <a:pt x="153"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6"/>
            <p:cNvSpPr/>
            <p:nvPr/>
          </p:nvSpPr>
          <p:spPr>
            <a:xfrm>
              <a:off x="2670875" y="1949175"/>
              <a:ext cx="307600" cy="329200"/>
            </a:xfrm>
            <a:custGeom>
              <a:avLst/>
              <a:gdLst/>
              <a:ahLst/>
              <a:cxnLst/>
              <a:rect l="l" t="t" r="r" b="b"/>
              <a:pathLst>
                <a:path w="12304" h="13168" extrusionOk="0">
                  <a:moveTo>
                    <a:pt x="337" y="12610"/>
                  </a:moveTo>
                  <a:cubicBezTo>
                    <a:pt x="458" y="12610"/>
                    <a:pt x="558" y="12710"/>
                    <a:pt x="558" y="12831"/>
                  </a:cubicBezTo>
                  <a:cubicBezTo>
                    <a:pt x="558" y="12952"/>
                    <a:pt x="458" y="13052"/>
                    <a:pt x="337" y="13052"/>
                  </a:cubicBezTo>
                  <a:cubicBezTo>
                    <a:pt x="216" y="13052"/>
                    <a:pt x="116" y="12952"/>
                    <a:pt x="116" y="12831"/>
                  </a:cubicBezTo>
                  <a:cubicBezTo>
                    <a:pt x="116" y="12710"/>
                    <a:pt x="216" y="12610"/>
                    <a:pt x="337" y="12610"/>
                  </a:cubicBezTo>
                  <a:close/>
                  <a:moveTo>
                    <a:pt x="4928" y="0"/>
                  </a:moveTo>
                  <a:lnTo>
                    <a:pt x="3603" y="1336"/>
                  </a:lnTo>
                  <a:lnTo>
                    <a:pt x="3603" y="5761"/>
                  </a:lnTo>
                  <a:lnTo>
                    <a:pt x="296" y="9091"/>
                  </a:lnTo>
                  <a:lnTo>
                    <a:pt x="279" y="9107"/>
                  </a:lnTo>
                  <a:lnTo>
                    <a:pt x="279" y="12497"/>
                  </a:lnTo>
                  <a:cubicBezTo>
                    <a:pt x="119" y="12527"/>
                    <a:pt x="0" y="12665"/>
                    <a:pt x="0" y="12831"/>
                  </a:cubicBezTo>
                  <a:cubicBezTo>
                    <a:pt x="0" y="13016"/>
                    <a:pt x="152" y="13168"/>
                    <a:pt x="337" y="13168"/>
                  </a:cubicBezTo>
                  <a:cubicBezTo>
                    <a:pt x="525" y="13168"/>
                    <a:pt x="677" y="13016"/>
                    <a:pt x="677" y="12831"/>
                  </a:cubicBezTo>
                  <a:cubicBezTo>
                    <a:pt x="677" y="12665"/>
                    <a:pt x="555" y="12527"/>
                    <a:pt x="398" y="12497"/>
                  </a:cubicBezTo>
                  <a:lnTo>
                    <a:pt x="398" y="9157"/>
                  </a:lnTo>
                  <a:lnTo>
                    <a:pt x="3719" y="5808"/>
                  </a:lnTo>
                  <a:lnTo>
                    <a:pt x="3719" y="1383"/>
                  </a:lnTo>
                  <a:lnTo>
                    <a:pt x="4977" y="116"/>
                  </a:lnTo>
                  <a:lnTo>
                    <a:pt x="12304" y="116"/>
                  </a:lnTo>
                  <a:lnTo>
                    <a:pt x="1230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6"/>
            <p:cNvSpPr/>
            <p:nvPr/>
          </p:nvSpPr>
          <p:spPr>
            <a:xfrm>
              <a:off x="2647325" y="1851175"/>
              <a:ext cx="330400" cy="427275"/>
            </a:xfrm>
            <a:custGeom>
              <a:avLst/>
              <a:gdLst/>
              <a:ahLst/>
              <a:cxnLst/>
              <a:rect l="l" t="t" r="r" b="b"/>
              <a:pathLst>
                <a:path w="13216" h="17091" extrusionOk="0">
                  <a:moveTo>
                    <a:pt x="340" y="16530"/>
                  </a:moveTo>
                  <a:cubicBezTo>
                    <a:pt x="462" y="16530"/>
                    <a:pt x="561" y="16630"/>
                    <a:pt x="561" y="16751"/>
                  </a:cubicBezTo>
                  <a:cubicBezTo>
                    <a:pt x="561" y="16872"/>
                    <a:pt x="462" y="16972"/>
                    <a:pt x="340" y="16972"/>
                  </a:cubicBezTo>
                  <a:cubicBezTo>
                    <a:pt x="219" y="16972"/>
                    <a:pt x="120" y="16872"/>
                    <a:pt x="120" y="16751"/>
                  </a:cubicBezTo>
                  <a:cubicBezTo>
                    <a:pt x="120" y="16630"/>
                    <a:pt x="219" y="16530"/>
                    <a:pt x="340" y="16530"/>
                  </a:cubicBezTo>
                  <a:close/>
                  <a:moveTo>
                    <a:pt x="13133" y="0"/>
                  </a:moveTo>
                  <a:lnTo>
                    <a:pt x="10173" y="2984"/>
                  </a:lnTo>
                  <a:lnTo>
                    <a:pt x="5577" y="2984"/>
                  </a:lnTo>
                  <a:lnTo>
                    <a:pt x="3614" y="4964"/>
                  </a:lnTo>
                  <a:lnTo>
                    <a:pt x="3614" y="9389"/>
                  </a:lnTo>
                  <a:lnTo>
                    <a:pt x="291" y="12735"/>
                  </a:lnTo>
                  <a:lnTo>
                    <a:pt x="282" y="16420"/>
                  </a:lnTo>
                  <a:cubicBezTo>
                    <a:pt x="122" y="16447"/>
                    <a:pt x="1" y="16585"/>
                    <a:pt x="1" y="16751"/>
                  </a:cubicBezTo>
                  <a:cubicBezTo>
                    <a:pt x="1" y="16939"/>
                    <a:pt x="153" y="17091"/>
                    <a:pt x="340" y="17091"/>
                  </a:cubicBezTo>
                  <a:cubicBezTo>
                    <a:pt x="528" y="17091"/>
                    <a:pt x="680" y="16939"/>
                    <a:pt x="680" y="16751"/>
                  </a:cubicBezTo>
                  <a:cubicBezTo>
                    <a:pt x="680" y="16585"/>
                    <a:pt x="559" y="16447"/>
                    <a:pt x="401" y="16417"/>
                  </a:cubicBezTo>
                  <a:lnTo>
                    <a:pt x="409" y="12784"/>
                  </a:lnTo>
                  <a:lnTo>
                    <a:pt x="3730" y="9436"/>
                  </a:lnTo>
                  <a:lnTo>
                    <a:pt x="3730" y="5011"/>
                  </a:lnTo>
                  <a:lnTo>
                    <a:pt x="5627" y="3103"/>
                  </a:lnTo>
                  <a:lnTo>
                    <a:pt x="10220" y="3103"/>
                  </a:lnTo>
                  <a:lnTo>
                    <a:pt x="13215" y="86"/>
                  </a:lnTo>
                  <a:lnTo>
                    <a:pt x="1313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6"/>
            <p:cNvSpPr/>
            <p:nvPr/>
          </p:nvSpPr>
          <p:spPr>
            <a:xfrm>
              <a:off x="2414275" y="1478925"/>
              <a:ext cx="324450" cy="777500"/>
            </a:xfrm>
            <a:custGeom>
              <a:avLst/>
              <a:gdLst/>
              <a:ahLst/>
              <a:cxnLst/>
              <a:rect l="l" t="t" r="r" b="b"/>
              <a:pathLst>
                <a:path w="12978" h="31100" extrusionOk="0">
                  <a:moveTo>
                    <a:pt x="340" y="30540"/>
                  </a:moveTo>
                  <a:cubicBezTo>
                    <a:pt x="462" y="30540"/>
                    <a:pt x="561" y="30639"/>
                    <a:pt x="561" y="30760"/>
                  </a:cubicBezTo>
                  <a:cubicBezTo>
                    <a:pt x="561" y="30882"/>
                    <a:pt x="462" y="30981"/>
                    <a:pt x="340" y="30981"/>
                  </a:cubicBezTo>
                  <a:cubicBezTo>
                    <a:pt x="219" y="30981"/>
                    <a:pt x="119" y="30882"/>
                    <a:pt x="119" y="30760"/>
                  </a:cubicBezTo>
                  <a:cubicBezTo>
                    <a:pt x="119" y="30639"/>
                    <a:pt x="219" y="30540"/>
                    <a:pt x="340" y="30540"/>
                  </a:cubicBezTo>
                  <a:close/>
                  <a:moveTo>
                    <a:pt x="12895" y="0"/>
                  </a:moveTo>
                  <a:lnTo>
                    <a:pt x="4834" y="8097"/>
                  </a:lnTo>
                  <a:lnTo>
                    <a:pt x="4818" y="8116"/>
                  </a:lnTo>
                  <a:lnTo>
                    <a:pt x="4818" y="15097"/>
                  </a:lnTo>
                  <a:lnTo>
                    <a:pt x="953" y="18979"/>
                  </a:lnTo>
                  <a:lnTo>
                    <a:pt x="953" y="24364"/>
                  </a:lnTo>
                  <a:lnTo>
                    <a:pt x="282" y="25041"/>
                  </a:lnTo>
                  <a:lnTo>
                    <a:pt x="282" y="30429"/>
                  </a:lnTo>
                  <a:cubicBezTo>
                    <a:pt x="122" y="30457"/>
                    <a:pt x="1" y="30595"/>
                    <a:pt x="1" y="30760"/>
                  </a:cubicBezTo>
                  <a:cubicBezTo>
                    <a:pt x="1" y="30948"/>
                    <a:pt x="153" y="31100"/>
                    <a:pt x="340" y="31100"/>
                  </a:cubicBezTo>
                  <a:cubicBezTo>
                    <a:pt x="528" y="31100"/>
                    <a:pt x="680" y="30948"/>
                    <a:pt x="680" y="30760"/>
                  </a:cubicBezTo>
                  <a:cubicBezTo>
                    <a:pt x="680" y="30595"/>
                    <a:pt x="558" y="30457"/>
                    <a:pt x="398" y="30429"/>
                  </a:cubicBezTo>
                  <a:lnTo>
                    <a:pt x="398" y="25090"/>
                  </a:lnTo>
                  <a:lnTo>
                    <a:pt x="1072" y="24414"/>
                  </a:lnTo>
                  <a:lnTo>
                    <a:pt x="1072" y="19028"/>
                  </a:lnTo>
                  <a:lnTo>
                    <a:pt x="4936" y="15147"/>
                  </a:lnTo>
                  <a:lnTo>
                    <a:pt x="4936" y="8163"/>
                  </a:lnTo>
                  <a:lnTo>
                    <a:pt x="12978" y="83"/>
                  </a:lnTo>
                  <a:lnTo>
                    <a:pt x="1289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6"/>
            <p:cNvSpPr/>
            <p:nvPr/>
          </p:nvSpPr>
          <p:spPr>
            <a:xfrm>
              <a:off x="2294950" y="1643925"/>
              <a:ext cx="112925" cy="685675"/>
            </a:xfrm>
            <a:custGeom>
              <a:avLst/>
              <a:gdLst/>
              <a:ahLst/>
              <a:cxnLst/>
              <a:rect l="l" t="t" r="r" b="b"/>
              <a:pathLst>
                <a:path w="4517" h="27427" extrusionOk="0">
                  <a:moveTo>
                    <a:pt x="338" y="26866"/>
                  </a:moveTo>
                  <a:cubicBezTo>
                    <a:pt x="462" y="26866"/>
                    <a:pt x="558" y="26965"/>
                    <a:pt x="558" y="27087"/>
                  </a:cubicBezTo>
                  <a:cubicBezTo>
                    <a:pt x="558" y="27208"/>
                    <a:pt x="462" y="27307"/>
                    <a:pt x="338" y="27307"/>
                  </a:cubicBezTo>
                  <a:cubicBezTo>
                    <a:pt x="216" y="27307"/>
                    <a:pt x="120" y="27208"/>
                    <a:pt x="120" y="27087"/>
                  </a:cubicBezTo>
                  <a:cubicBezTo>
                    <a:pt x="120" y="26965"/>
                    <a:pt x="216" y="26866"/>
                    <a:pt x="338" y="26866"/>
                  </a:cubicBezTo>
                  <a:close/>
                  <a:moveTo>
                    <a:pt x="4398" y="1"/>
                  </a:moveTo>
                  <a:lnTo>
                    <a:pt x="4398" y="6093"/>
                  </a:lnTo>
                  <a:lnTo>
                    <a:pt x="1097" y="9408"/>
                  </a:lnTo>
                  <a:lnTo>
                    <a:pt x="1077" y="9425"/>
                  </a:lnTo>
                  <a:lnTo>
                    <a:pt x="1077" y="19592"/>
                  </a:lnTo>
                  <a:lnTo>
                    <a:pt x="280" y="20392"/>
                  </a:lnTo>
                  <a:lnTo>
                    <a:pt x="280" y="26755"/>
                  </a:lnTo>
                  <a:cubicBezTo>
                    <a:pt x="122" y="26783"/>
                    <a:pt x="1" y="26921"/>
                    <a:pt x="1" y="27087"/>
                  </a:cubicBezTo>
                  <a:cubicBezTo>
                    <a:pt x="1" y="27274"/>
                    <a:pt x="153" y="27426"/>
                    <a:pt x="340" y="27426"/>
                  </a:cubicBezTo>
                  <a:cubicBezTo>
                    <a:pt x="525" y="27426"/>
                    <a:pt x="677" y="27274"/>
                    <a:pt x="677" y="27087"/>
                  </a:cubicBezTo>
                  <a:cubicBezTo>
                    <a:pt x="677" y="26921"/>
                    <a:pt x="556" y="26783"/>
                    <a:pt x="398" y="26755"/>
                  </a:cubicBezTo>
                  <a:lnTo>
                    <a:pt x="398" y="20442"/>
                  </a:lnTo>
                  <a:lnTo>
                    <a:pt x="1196" y="19639"/>
                  </a:lnTo>
                  <a:lnTo>
                    <a:pt x="1196" y="9475"/>
                  </a:lnTo>
                  <a:lnTo>
                    <a:pt x="4500" y="6159"/>
                  </a:lnTo>
                  <a:lnTo>
                    <a:pt x="4517" y="6143"/>
                  </a:lnTo>
                  <a:lnTo>
                    <a:pt x="451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6"/>
            <p:cNvSpPr/>
            <p:nvPr/>
          </p:nvSpPr>
          <p:spPr>
            <a:xfrm>
              <a:off x="2319325" y="978025"/>
              <a:ext cx="44250" cy="465925"/>
            </a:xfrm>
            <a:custGeom>
              <a:avLst/>
              <a:gdLst/>
              <a:ahLst/>
              <a:cxnLst/>
              <a:rect l="l" t="t" r="r" b="b"/>
              <a:pathLst>
                <a:path w="1770" h="18637" extrusionOk="0">
                  <a:moveTo>
                    <a:pt x="1430" y="18076"/>
                  </a:moveTo>
                  <a:cubicBezTo>
                    <a:pt x="1552" y="18076"/>
                    <a:pt x="1651" y="18176"/>
                    <a:pt x="1651" y="18297"/>
                  </a:cubicBezTo>
                  <a:cubicBezTo>
                    <a:pt x="1651" y="18419"/>
                    <a:pt x="1552" y="18518"/>
                    <a:pt x="1430" y="18518"/>
                  </a:cubicBezTo>
                  <a:cubicBezTo>
                    <a:pt x="1309" y="18518"/>
                    <a:pt x="1209" y="18419"/>
                    <a:pt x="1209" y="18297"/>
                  </a:cubicBezTo>
                  <a:cubicBezTo>
                    <a:pt x="1209" y="18176"/>
                    <a:pt x="1309" y="18076"/>
                    <a:pt x="1430" y="18076"/>
                  </a:cubicBezTo>
                  <a:close/>
                  <a:moveTo>
                    <a:pt x="0" y="1"/>
                  </a:moveTo>
                  <a:lnTo>
                    <a:pt x="0" y="9461"/>
                  </a:lnTo>
                  <a:lnTo>
                    <a:pt x="1372" y="10822"/>
                  </a:lnTo>
                  <a:lnTo>
                    <a:pt x="1372" y="17966"/>
                  </a:lnTo>
                  <a:cubicBezTo>
                    <a:pt x="1212" y="17993"/>
                    <a:pt x="1093" y="18131"/>
                    <a:pt x="1093" y="18297"/>
                  </a:cubicBezTo>
                  <a:cubicBezTo>
                    <a:pt x="1093" y="18485"/>
                    <a:pt x="1245" y="18637"/>
                    <a:pt x="1430" y="18637"/>
                  </a:cubicBezTo>
                  <a:cubicBezTo>
                    <a:pt x="1618" y="18637"/>
                    <a:pt x="1770" y="18485"/>
                    <a:pt x="1770" y="18297"/>
                  </a:cubicBezTo>
                  <a:cubicBezTo>
                    <a:pt x="1770" y="18131"/>
                    <a:pt x="1648" y="17993"/>
                    <a:pt x="1491" y="17966"/>
                  </a:cubicBezTo>
                  <a:lnTo>
                    <a:pt x="1491" y="10772"/>
                  </a:lnTo>
                  <a:lnTo>
                    <a:pt x="119" y="9411"/>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6"/>
            <p:cNvSpPr/>
            <p:nvPr/>
          </p:nvSpPr>
          <p:spPr>
            <a:xfrm>
              <a:off x="2383650" y="1447800"/>
              <a:ext cx="355075" cy="632575"/>
            </a:xfrm>
            <a:custGeom>
              <a:avLst/>
              <a:gdLst/>
              <a:ahLst/>
              <a:cxnLst/>
              <a:rect l="l" t="t" r="r" b="b"/>
              <a:pathLst>
                <a:path w="14203" h="25303" extrusionOk="0">
                  <a:moveTo>
                    <a:pt x="340" y="24743"/>
                  </a:moveTo>
                  <a:cubicBezTo>
                    <a:pt x="461" y="24743"/>
                    <a:pt x="558" y="24842"/>
                    <a:pt x="558" y="24963"/>
                  </a:cubicBezTo>
                  <a:cubicBezTo>
                    <a:pt x="558" y="25085"/>
                    <a:pt x="461" y="25184"/>
                    <a:pt x="340" y="25184"/>
                  </a:cubicBezTo>
                  <a:cubicBezTo>
                    <a:pt x="218" y="25184"/>
                    <a:pt x="119" y="25085"/>
                    <a:pt x="119" y="24963"/>
                  </a:cubicBezTo>
                  <a:cubicBezTo>
                    <a:pt x="119" y="24842"/>
                    <a:pt x="218" y="24743"/>
                    <a:pt x="340" y="24743"/>
                  </a:cubicBezTo>
                  <a:close/>
                  <a:moveTo>
                    <a:pt x="14120" y="0"/>
                  </a:moveTo>
                  <a:lnTo>
                    <a:pt x="5115" y="9046"/>
                  </a:lnTo>
                  <a:lnTo>
                    <a:pt x="5099" y="9063"/>
                  </a:lnTo>
                  <a:lnTo>
                    <a:pt x="5099" y="16044"/>
                  </a:lnTo>
                  <a:lnTo>
                    <a:pt x="1234" y="19926"/>
                  </a:lnTo>
                  <a:lnTo>
                    <a:pt x="1234" y="21275"/>
                  </a:lnTo>
                  <a:lnTo>
                    <a:pt x="279" y="22236"/>
                  </a:lnTo>
                  <a:lnTo>
                    <a:pt x="279" y="24632"/>
                  </a:lnTo>
                  <a:cubicBezTo>
                    <a:pt x="122" y="24660"/>
                    <a:pt x="0" y="24798"/>
                    <a:pt x="0" y="24963"/>
                  </a:cubicBezTo>
                  <a:cubicBezTo>
                    <a:pt x="0" y="25151"/>
                    <a:pt x="152" y="25303"/>
                    <a:pt x="337" y="25303"/>
                  </a:cubicBezTo>
                  <a:cubicBezTo>
                    <a:pt x="525" y="25303"/>
                    <a:pt x="676" y="25151"/>
                    <a:pt x="676" y="24963"/>
                  </a:cubicBezTo>
                  <a:cubicBezTo>
                    <a:pt x="676" y="24798"/>
                    <a:pt x="555" y="24660"/>
                    <a:pt x="398" y="24632"/>
                  </a:cubicBezTo>
                  <a:lnTo>
                    <a:pt x="398" y="22286"/>
                  </a:lnTo>
                  <a:lnTo>
                    <a:pt x="1353" y="21325"/>
                  </a:lnTo>
                  <a:lnTo>
                    <a:pt x="1353" y="19975"/>
                  </a:lnTo>
                  <a:lnTo>
                    <a:pt x="5215" y="16094"/>
                  </a:lnTo>
                  <a:lnTo>
                    <a:pt x="5215" y="9110"/>
                  </a:lnTo>
                  <a:lnTo>
                    <a:pt x="14203" y="83"/>
                  </a:lnTo>
                  <a:lnTo>
                    <a:pt x="14120"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6"/>
            <p:cNvSpPr/>
            <p:nvPr/>
          </p:nvSpPr>
          <p:spPr>
            <a:xfrm>
              <a:off x="2570600" y="2009975"/>
              <a:ext cx="134375" cy="180625"/>
            </a:xfrm>
            <a:custGeom>
              <a:avLst/>
              <a:gdLst/>
              <a:ahLst/>
              <a:cxnLst/>
              <a:rect l="l" t="t" r="r" b="b"/>
              <a:pathLst>
                <a:path w="5375" h="7225" extrusionOk="0">
                  <a:moveTo>
                    <a:pt x="340" y="6667"/>
                  </a:moveTo>
                  <a:cubicBezTo>
                    <a:pt x="461" y="6667"/>
                    <a:pt x="561" y="6766"/>
                    <a:pt x="561" y="6888"/>
                  </a:cubicBezTo>
                  <a:cubicBezTo>
                    <a:pt x="561" y="7009"/>
                    <a:pt x="461" y="7109"/>
                    <a:pt x="340" y="7109"/>
                  </a:cubicBezTo>
                  <a:cubicBezTo>
                    <a:pt x="218" y="7109"/>
                    <a:pt x="119" y="7009"/>
                    <a:pt x="119" y="6888"/>
                  </a:cubicBezTo>
                  <a:cubicBezTo>
                    <a:pt x="119" y="6766"/>
                    <a:pt x="218" y="6667"/>
                    <a:pt x="340" y="6667"/>
                  </a:cubicBezTo>
                  <a:close/>
                  <a:moveTo>
                    <a:pt x="5292" y="0"/>
                  </a:moveTo>
                  <a:lnTo>
                    <a:pt x="298" y="5033"/>
                  </a:lnTo>
                  <a:lnTo>
                    <a:pt x="282" y="5049"/>
                  </a:lnTo>
                  <a:lnTo>
                    <a:pt x="282" y="6554"/>
                  </a:lnTo>
                  <a:cubicBezTo>
                    <a:pt x="122" y="6581"/>
                    <a:pt x="0" y="6719"/>
                    <a:pt x="0" y="6888"/>
                  </a:cubicBezTo>
                  <a:cubicBezTo>
                    <a:pt x="0" y="7073"/>
                    <a:pt x="152" y="7224"/>
                    <a:pt x="340" y="7224"/>
                  </a:cubicBezTo>
                  <a:cubicBezTo>
                    <a:pt x="528" y="7224"/>
                    <a:pt x="679" y="7073"/>
                    <a:pt x="679" y="6888"/>
                  </a:cubicBezTo>
                  <a:cubicBezTo>
                    <a:pt x="679" y="6719"/>
                    <a:pt x="558" y="6581"/>
                    <a:pt x="398" y="6554"/>
                  </a:cubicBezTo>
                  <a:lnTo>
                    <a:pt x="398" y="5099"/>
                  </a:lnTo>
                  <a:lnTo>
                    <a:pt x="5375" y="83"/>
                  </a:lnTo>
                  <a:lnTo>
                    <a:pt x="5292"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6"/>
            <p:cNvSpPr/>
            <p:nvPr/>
          </p:nvSpPr>
          <p:spPr>
            <a:xfrm>
              <a:off x="2598200" y="2046475"/>
              <a:ext cx="106775" cy="190075"/>
            </a:xfrm>
            <a:custGeom>
              <a:avLst/>
              <a:gdLst/>
              <a:ahLst/>
              <a:cxnLst/>
              <a:rect l="l" t="t" r="r" b="b"/>
              <a:pathLst>
                <a:path w="4271" h="7603" extrusionOk="0">
                  <a:moveTo>
                    <a:pt x="340" y="7045"/>
                  </a:moveTo>
                  <a:cubicBezTo>
                    <a:pt x="461" y="7045"/>
                    <a:pt x="561" y="7145"/>
                    <a:pt x="561" y="7266"/>
                  </a:cubicBezTo>
                  <a:cubicBezTo>
                    <a:pt x="561" y="7388"/>
                    <a:pt x="461" y="7487"/>
                    <a:pt x="340" y="7487"/>
                  </a:cubicBezTo>
                  <a:cubicBezTo>
                    <a:pt x="219" y="7487"/>
                    <a:pt x="119" y="7388"/>
                    <a:pt x="119" y="7266"/>
                  </a:cubicBezTo>
                  <a:cubicBezTo>
                    <a:pt x="119" y="7145"/>
                    <a:pt x="219" y="7045"/>
                    <a:pt x="340" y="7045"/>
                  </a:cubicBezTo>
                  <a:close/>
                  <a:moveTo>
                    <a:pt x="4188" y="1"/>
                  </a:moveTo>
                  <a:lnTo>
                    <a:pt x="299" y="3920"/>
                  </a:lnTo>
                  <a:lnTo>
                    <a:pt x="279" y="3937"/>
                  </a:lnTo>
                  <a:lnTo>
                    <a:pt x="279" y="6932"/>
                  </a:lnTo>
                  <a:cubicBezTo>
                    <a:pt x="122" y="6960"/>
                    <a:pt x="0" y="7098"/>
                    <a:pt x="0" y="7266"/>
                  </a:cubicBezTo>
                  <a:cubicBezTo>
                    <a:pt x="0" y="7451"/>
                    <a:pt x="152" y="7603"/>
                    <a:pt x="340" y="7603"/>
                  </a:cubicBezTo>
                  <a:cubicBezTo>
                    <a:pt x="525" y="7603"/>
                    <a:pt x="677" y="7451"/>
                    <a:pt x="677" y="7266"/>
                  </a:cubicBezTo>
                  <a:cubicBezTo>
                    <a:pt x="677" y="7101"/>
                    <a:pt x="558" y="6963"/>
                    <a:pt x="398" y="6935"/>
                  </a:cubicBezTo>
                  <a:lnTo>
                    <a:pt x="398" y="3987"/>
                  </a:lnTo>
                  <a:lnTo>
                    <a:pt x="4271" y="83"/>
                  </a:lnTo>
                  <a:lnTo>
                    <a:pt x="4188"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6"/>
            <p:cNvSpPr/>
            <p:nvPr/>
          </p:nvSpPr>
          <p:spPr>
            <a:xfrm>
              <a:off x="2318275" y="2070425"/>
              <a:ext cx="36950" cy="307200"/>
            </a:xfrm>
            <a:custGeom>
              <a:avLst/>
              <a:gdLst/>
              <a:ahLst/>
              <a:cxnLst/>
              <a:rect l="l" t="t" r="r" b="b"/>
              <a:pathLst>
                <a:path w="1478" h="12288" extrusionOk="0">
                  <a:moveTo>
                    <a:pt x="1138" y="119"/>
                  </a:moveTo>
                  <a:cubicBezTo>
                    <a:pt x="1260" y="119"/>
                    <a:pt x="1359" y="219"/>
                    <a:pt x="1359" y="340"/>
                  </a:cubicBezTo>
                  <a:cubicBezTo>
                    <a:pt x="1359" y="461"/>
                    <a:pt x="1260" y="561"/>
                    <a:pt x="1138" y="561"/>
                  </a:cubicBezTo>
                  <a:cubicBezTo>
                    <a:pt x="1017" y="561"/>
                    <a:pt x="917" y="461"/>
                    <a:pt x="917" y="340"/>
                  </a:cubicBezTo>
                  <a:cubicBezTo>
                    <a:pt x="917" y="219"/>
                    <a:pt x="1017" y="119"/>
                    <a:pt x="1138" y="119"/>
                  </a:cubicBezTo>
                  <a:close/>
                  <a:moveTo>
                    <a:pt x="340" y="11727"/>
                  </a:moveTo>
                  <a:cubicBezTo>
                    <a:pt x="462" y="11727"/>
                    <a:pt x="561" y="11826"/>
                    <a:pt x="561" y="11948"/>
                  </a:cubicBezTo>
                  <a:cubicBezTo>
                    <a:pt x="561" y="12069"/>
                    <a:pt x="462" y="12169"/>
                    <a:pt x="340" y="12169"/>
                  </a:cubicBezTo>
                  <a:cubicBezTo>
                    <a:pt x="219" y="12169"/>
                    <a:pt x="120" y="12069"/>
                    <a:pt x="120" y="11948"/>
                  </a:cubicBezTo>
                  <a:cubicBezTo>
                    <a:pt x="120" y="11826"/>
                    <a:pt x="219" y="11727"/>
                    <a:pt x="340" y="11727"/>
                  </a:cubicBezTo>
                  <a:close/>
                  <a:moveTo>
                    <a:pt x="1138" y="0"/>
                  </a:moveTo>
                  <a:cubicBezTo>
                    <a:pt x="953" y="0"/>
                    <a:pt x="801" y="152"/>
                    <a:pt x="801" y="340"/>
                  </a:cubicBezTo>
                  <a:cubicBezTo>
                    <a:pt x="801" y="506"/>
                    <a:pt x="920" y="644"/>
                    <a:pt x="1080" y="671"/>
                  </a:cubicBezTo>
                  <a:lnTo>
                    <a:pt x="1080" y="2824"/>
                  </a:lnTo>
                  <a:lnTo>
                    <a:pt x="282" y="3628"/>
                  </a:lnTo>
                  <a:lnTo>
                    <a:pt x="282" y="11617"/>
                  </a:lnTo>
                  <a:cubicBezTo>
                    <a:pt x="122" y="11644"/>
                    <a:pt x="1" y="11782"/>
                    <a:pt x="1" y="11948"/>
                  </a:cubicBezTo>
                  <a:cubicBezTo>
                    <a:pt x="1" y="12136"/>
                    <a:pt x="153" y="12287"/>
                    <a:pt x="340" y="12287"/>
                  </a:cubicBezTo>
                  <a:cubicBezTo>
                    <a:pt x="528" y="12287"/>
                    <a:pt x="680" y="12136"/>
                    <a:pt x="680" y="11948"/>
                  </a:cubicBezTo>
                  <a:cubicBezTo>
                    <a:pt x="680" y="11782"/>
                    <a:pt x="558" y="11644"/>
                    <a:pt x="398" y="11617"/>
                  </a:cubicBezTo>
                  <a:lnTo>
                    <a:pt x="398" y="3675"/>
                  </a:lnTo>
                  <a:lnTo>
                    <a:pt x="1199" y="2874"/>
                  </a:lnTo>
                  <a:lnTo>
                    <a:pt x="1199" y="671"/>
                  </a:lnTo>
                  <a:cubicBezTo>
                    <a:pt x="1356" y="644"/>
                    <a:pt x="1478" y="506"/>
                    <a:pt x="1478" y="340"/>
                  </a:cubicBezTo>
                  <a:cubicBezTo>
                    <a:pt x="1478" y="152"/>
                    <a:pt x="1326" y="0"/>
                    <a:pt x="1138"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6"/>
            <p:cNvSpPr/>
            <p:nvPr/>
          </p:nvSpPr>
          <p:spPr>
            <a:xfrm>
              <a:off x="2056800" y="1031225"/>
              <a:ext cx="185725" cy="1020175"/>
            </a:xfrm>
            <a:custGeom>
              <a:avLst/>
              <a:gdLst/>
              <a:ahLst/>
              <a:cxnLst/>
              <a:rect l="l" t="t" r="r" b="b"/>
              <a:pathLst>
                <a:path w="7429" h="40807" extrusionOk="0">
                  <a:moveTo>
                    <a:pt x="3641" y="120"/>
                  </a:moveTo>
                  <a:cubicBezTo>
                    <a:pt x="3763" y="120"/>
                    <a:pt x="3862" y="219"/>
                    <a:pt x="3862" y="340"/>
                  </a:cubicBezTo>
                  <a:cubicBezTo>
                    <a:pt x="3862" y="459"/>
                    <a:pt x="3763" y="559"/>
                    <a:pt x="3641" y="559"/>
                  </a:cubicBezTo>
                  <a:cubicBezTo>
                    <a:pt x="3520" y="559"/>
                    <a:pt x="3421" y="459"/>
                    <a:pt x="3421" y="340"/>
                  </a:cubicBezTo>
                  <a:cubicBezTo>
                    <a:pt x="3421" y="219"/>
                    <a:pt x="3520" y="120"/>
                    <a:pt x="3641" y="120"/>
                  </a:cubicBezTo>
                  <a:close/>
                  <a:moveTo>
                    <a:pt x="3641" y="1"/>
                  </a:moveTo>
                  <a:cubicBezTo>
                    <a:pt x="3457" y="1"/>
                    <a:pt x="3305" y="153"/>
                    <a:pt x="3305" y="340"/>
                  </a:cubicBezTo>
                  <a:cubicBezTo>
                    <a:pt x="3305" y="412"/>
                    <a:pt x="3327" y="478"/>
                    <a:pt x="3365" y="534"/>
                  </a:cubicBezTo>
                  <a:lnTo>
                    <a:pt x="0" y="3904"/>
                  </a:lnTo>
                  <a:lnTo>
                    <a:pt x="0" y="22284"/>
                  </a:lnTo>
                  <a:lnTo>
                    <a:pt x="1372" y="23645"/>
                  </a:lnTo>
                  <a:lnTo>
                    <a:pt x="1372" y="25930"/>
                  </a:lnTo>
                  <a:lnTo>
                    <a:pt x="7310" y="31860"/>
                  </a:lnTo>
                  <a:lnTo>
                    <a:pt x="7310" y="40807"/>
                  </a:lnTo>
                  <a:lnTo>
                    <a:pt x="7429" y="40807"/>
                  </a:lnTo>
                  <a:lnTo>
                    <a:pt x="7429" y="31810"/>
                  </a:lnTo>
                  <a:lnTo>
                    <a:pt x="1491" y="25883"/>
                  </a:lnTo>
                  <a:lnTo>
                    <a:pt x="1491" y="23595"/>
                  </a:lnTo>
                  <a:lnTo>
                    <a:pt x="119" y="22234"/>
                  </a:lnTo>
                  <a:lnTo>
                    <a:pt x="119" y="3954"/>
                  </a:lnTo>
                  <a:lnTo>
                    <a:pt x="3448" y="616"/>
                  </a:lnTo>
                  <a:cubicBezTo>
                    <a:pt x="3503" y="655"/>
                    <a:pt x="3570" y="677"/>
                    <a:pt x="3641" y="677"/>
                  </a:cubicBezTo>
                  <a:cubicBezTo>
                    <a:pt x="3829" y="677"/>
                    <a:pt x="3981" y="525"/>
                    <a:pt x="3981" y="340"/>
                  </a:cubicBezTo>
                  <a:cubicBezTo>
                    <a:pt x="3981" y="153"/>
                    <a:pt x="3829" y="1"/>
                    <a:pt x="364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6"/>
            <p:cNvSpPr/>
            <p:nvPr/>
          </p:nvSpPr>
          <p:spPr>
            <a:xfrm>
              <a:off x="2103525" y="1076775"/>
              <a:ext cx="86150" cy="631775"/>
            </a:xfrm>
            <a:custGeom>
              <a:avLst/>
              <a:gdLst/>
              <a:ahLst/>
              <a:cxnLst/>
              <a:rect l="l" t="t" r="r" b="b"/>
              <a:pathLst>
                <a:path w="3446" h="25271" extrusionOk="0">
                  <a:moveTo>
                    <a:pt x="3106" y="24713"/>
                  </a:moveTo>
                  <a:cubicBezTo>
                    <a:pt x="3230" y="24713"/>
                    <a:pt x="3327" y="24809"/>
                    <a:pt x="3327" y="24934"/>
                  </a:cubicBezTo>
                  <a:cubicBezTo>
                    <a:pt x="3327" y="25055"/>
                    <a:pt x="3227" y="25154"/>
                    <a:pt x="3106" y="25154"/>
                  </a:cubicBezTo>
                  <a:cubicBezTo>
                    <a:pt x="2984" y="25154"/>
                    <a:pt x="2888" y="25055"/>
                    <a:pt x="2888" y="24934"/>
                  </a:cubicBezTo>
                  <a:cubicBezTo>
                    <a:pt x="2888" y="24812"/>
                    <a:pt x="2984" y="24713"/>
                    <a:pt x="3106" y="24713"/>
                  </a:cubicBezTo>
                  <a:close/>
                  <a:moveTo>
                    <a:pt x="2667" y="1"/>
                  </a:moveTo>
                  <a:lnTo>
                    <a:pt x="0" y="2673"/>
                  </a:lnTo>
                  <a:lnTo>
                    <a:pt x="0" y="19871"/>
                  </a:lnTo>
                  <a:lnTo>
                    <a:pt x="1408" y="21268"/>
                  </a:lnTo>
                  <a:lnTo>
                    <a:pt x="2289" y="21268"/>
                  </a:lnTo>
                  <a:lnTo>
                    <a:pt x="3048" y="22021"/>
                  </a:lnTo>
                  <a:lnTo>
                    <a:pt x="3048" y="24600"/>
                  </a:lnTo>
                  <a:cubicBezTo>
                    <a:pt x="2890" y="24627"/>
                    <a:pt x="2769" y="24765"/>
                    <a:pt x="2769" y="24934"/>
                  </a:cubicBezTo>
                  <a:cubicBezTo>
                    <a:pt x="2769" y="25119"/>
                    <a:pt x="2921" y="25270"/>
                    <a:pt x="3106" y="25270"/>
                  </a:cubicBezTo>
                  <a:cubicBezTo>
                    <a:pt x="3293" y="25270"/>
                    <a:pt x="3445" y="25119"/>
                    <a:pt x="3445" y="24934"/>
                  </a:cubicBezTo>
                  <a:cubicBezTo>
                    <a:pt x="3445" y="24765"/>
                    <a:pt x="3324" y="24627"/>
                    <a:pt x="3167" y="24600"/>
                  </a:cubicBezTo>
                  <a:lnTo>
                    <a:pt x="3167" y="21972"/>
                  </a:lnTo>
                  <a:lnTo>
                    <a:pt x="2338" y="21149"/>
                  </a:lnTo>
                  <a:lnTo>
                    <a:pt x="1455" y="21149"/>
                  </a:lnTo>
                  <a:lnTo>
                    <a:pt x="119" y="19821"/>
                  </a:lnTo>
                  <a:lnTo>
                    <a:pt x="119" y="2720"/>
                  </a:lnTo>
                  <a:lnTo>
                    <a:pt x="2750" y="84"/>
                  </a:lnTo>
                  <a:lnTo>
                    <a:pt x="2667"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6"/>
            <p:cNvSpPr/>
            <p:nvPr/>
          </p:nvSpPr>
          <p:spPr>
            <a:xfrm>
              <a:off x="2292900" y="1580575"/>
              <a:ext cx="17000" cy="16925"/>
            </a:xfrm>
            <a:custGeom>
              <a:avLst/>
              <a:gdLst/>
              <a:ahLst/>
              <a:cxnLst/>
              <a:rect l="l" t="t" r="r" b="b"/>
              <a:pathLst>
                <a:path w="680" h="677" extrusionOk="0">
                  <a:moveTo>
                    <a:pt x="340" y="119"/>
                  </a:moveTo>
                  <a:cubicBezTo>
                    <a:pt x="461" y="119"/>
                    <a:pt x="560" y="219"/>
                    <a:pt x="560" y="340"/>
                  </a:cubicBezTo>
                  <a:cubicBezTo>
                    <a:pt x="560" y="461"/>
                    <a:pt x="461" y="561"/>
                    <a:pt x="340" y="561"/>
                  </a:cubicBezTo>
                  <a:cubicBezTo>
                    <a:pt x="218" y="561"/>
                    <a:pt x="119" y="461"/>
                    <a:pt x="119" y="340"/>
                  </a:cubicBezTo>
                  <a:cubicBezTo>
                    <a:pt x="119" y="219"/>
                    <a:pt x="218" y="119"/>
                    <a:pt x="340" y="119"/>
                  </a:cubicBezTo>
                  <a:close/>
                  <a:moveTo>
                    <a:pt x="340" y="0"/>
                  </a:moveTo>
                  <a:cubicBezTo>
                    <a:pt x="152" y="0"/>
                    <a:pt x="0" y="152"/>
                    <a:pt x="0" y="340"/>
                  </a:cubicBezTo>
                  <a:cubicBezTo>
                    <a:pt x="0" y="525"/>
                    <a:pt x="152" y="677"/>
                    <a:pt x="340" y="677"/>
                  </a:cubicBezTo>
                  <a:cubicBezTo>
                    <a:pt x="527" y="677"/>
                    <a:pt x="679" y="525"/>
                    <a:pt x="679" y="340"/>
                  </a:cubicBezTo>
                  <a:cubicBezTo>
                    <a:pt x="679" y="152"/>
                    <a:pt x="527"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6"/>
            <p:cNvSpPr/>
            <p:nvPr/>
          </p:nvSpPr>
          <p:spPr>
            <a:xfrm>
              <a:off x="2080200" y="971125"/>
              <a:ext cx="169300" cy="833775"/>
            </a:xfrm>
            <a:custGeom>
              <a:avLst/>
              <a:gdLst/>
              <a:ahLst/>
              <a:cxnLst/>
              <a:rect l="l" t="t" r="r" b="b"/>
              <a:pathLst>
                <a:path w="6772" h="33351" extrusionOk="0">
                  <a:moveTo>
                    <a:pt x="6435" y="32792"/>
                  </a:moveTo>
                  <a:cubicBezTo>
                    <a:pt x="6556" y="32792"/>
                    <a:pt x="6656" y="32889"/>
                    <a:pt x="6656" y="33013"/>
                  </a:cubicBezTo>
                  <a:cubicBezTo>
                    <a:pt x="6656" y="33135"/>
                    <a:pt x="6556" y="33231"/>
                    <a:pt x="6435" y="33231"/>
                  </a:cubicBezTo>
                  <a:cubicBezTo>
                    <a:pt x="6313" y="33231"/>
                    <a:pt x="6214" y="33135"/>
                    <a:pt x="6214" y="33013"/>
                  </a:cubicBezTo>
                  <a:cubicBezTo>
                    <a:pt x="6214" y="32889"/>
                    <a:pt x="6313" y="32792"/>
                    <a:pt x="6435" y="32792"/>
                  </a:cubicBezTo>
                  <a:close/>
                  <a:moveTo>
                    <a:pt x="3583" y="1"/>
                  </a:moveTo>
                  <a:lnTo>
                    <a:pt x="3583" y="3012"/>
                  </a:lnTo>
                  <a:lnTo>
                    <a:pt x="0" y="6604"/>
                  </a:lnTo>
                  <a:lnTo>
                    <a:pt x="0" y="24392"/>
                  </a:lnTo>
                  <a:lnTo>
                    <a:pt x="1372" y="25753"/>
                  </a:lnTo>
                  <a:lnTo>
                    <a:pt x="1372" y="28042"/>
                  </a:lnTo>
                  <a:lnTo>
                    <a:pt x="6156" y="32817"/>
                  </a:lnTo>
                  <a:cubicBezTo>
                    <a:pt x="6117" y="32872"/>
                    <a:pt x="6095" y="32939"/>
                    <a:pt x="6095" y="33011"/>
                  </a:cubicBezTo>
                  <a:cubicBezTo>
                    <a:pt x="6095" y="33198"/>
                    <a:pt x="6247" y="33350"/>
                    <a:pt x="6435" y="33350"/>
                  </a:cubicBezTo>
                  <a:cubicBezTo>
                    <a:pt x="6620" y="33350"/>
                    <a:pt x="6772" y="33198"/>
                    <a:pt x="6772" y="33011"/>
                  </a:cubicBezTo>
                  <a:cubicBezTo>
                    <a:pt x="6772" y="32826"/>
                    <a:pt x="6620" y="32674"/>
                    <a:pt x="6435" y="32674"/>
                  </a:cubicBezTo>
                  <a:cubicBezTo>
                    <a:pt x="6363" y="32674"/>
                    <a:pt x="6294" y="32696"/>
                    <a:pt x="6239" y="32734"/>
                  </a:cubicBezTo>
                  <a:lnTo>
                    <a:pt x="1488" y="27992"/>
                  </a:lnTo>
                  <a:lnTo>
                    <a:pt x="1488" y="25703"/>
                  </a:lnTo>
                  <a:lnTo>
                    <a:pt x="116" y="24343"/>
                  </a:lnTo>
                  <a:lnTo>
                    <a:pt x="116" y="6653"/>
                  </a:lnTo>
                  <a:lnTo>
                    <a:pt x="3699" y="3062"/>
                  </a:lnTo>
                  <a:lnTo>
                    <a:pt x="369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6"/>
            <p:cNvSpPr/>
            <p:nvPr/>
          </p:nvSpPr>
          <p:spPr>
            <a:xfrm>
              <a:off x="1955975" y="993200"/>
              <a:ext cx="192700" cy="1086025"/>
            </a:xfrm>
            <a:custGeom>
              <a:avLst/>
              <a:gdLst/>
              <a:ahLst/>
              <a:cxnLst/>
              <a:rect l="l" t="t" r="r" b="b"/>
              <a:pathLst>
                <a:path w="7708" h="43441" extrusionOk="0">
                  <a:moveTo>
                    <a:pt x="7368" y="42880"/>
                  </a:moveTo>
                  <a:cubicBezTo>
                    <a:pt x="7490" y="42880"/>
                    <a:pt x="7589" y="42979"/>
                    <a:pt x="7589" y="43100"/>
                  </a:cubicBezTo>
                  <a:cubicBezTo>
                    <a:pt x="7589" y="43222"/>
                    <a:pt x="7490" y="43321"/>
                    <a:pt x="7368" y="43321"/>
                  </a:cubicBezTo>
                  <a:cubicBezTo>
                    <a:pt x="7247" y="43321"/>
                    <a:pt x="7147" y="43222"/>
                    <a:pt x="7147" y="43100"/>
                  </a:cubicBezTo>
                  <a:cubicBezTo>
                    <a:pt x="7147" y="42979"/>
                    <a:pt x="7247" y="42880"/>
                    <a:pt x="7368" y="42880"/>
                  </a:cubicBezTo>
                  <a:close/>
                  <a:moveTo>
                    <a:pt x="1149" y="1"/>
                  </a:moveTo>
                  <a:lnTo>
                    <a:pt x="1149" y="4365"/>
                  </a:lnTo>
                  <a:lnTo>
                    <a:pt x="0" y="5519"/>
                  </a:lnTo>
                  <a:lnTo>
                    <a:pt x="0" y="25074"/>
                  </a:lnTo>
                  <a:lnTo>
                    <a:pt x="1372" y="26438"/>
                  </a:lnTo>
                  <a:lnTo>
                    <a:pt x="1372" y="28724"/>
                  </a:lnTo>
                  <a:lnTo>
                    <a:pt x="7310" y="34653"/>
                  </a:lnTo>
                  <a:lnTo>
                    <a:pt x="7310" y="42769"/>
                  </a:lnTo>
                  <a:cubicBezTo>
                    <a:pt x="7150" y="42797"/>
                    <a:pt x="7031" y="42935"/>
                    <a:pt x="7031" y="43100"/>
                  </a:cubicBezTo>
                  <a:cubicBezTo>
                    <a:pt x="7031" y="43288"/>
                    <a:pt x="7183" y="43440"/>
                    <a:pt x="7368" y="43440"/>
                  </a:cubicBezTo>
                  <a:cubicBezTo>
                    <a:pt x="7556" y="43440"/>
                    <a:pt x="7708" y="43288"/>
                    <a:pt x="7708" y="43100"/>
                  </a:cubicBezTo>
                  <a:cubicBezTo>
                    <a:pt x="7708" y="42935"/>
                    <a:pt x="7586" y="42797"/>
                    <a:pt x="7429" y="42769"/>
                  </a:cubicBezTo>
                  <a:lnTo>
                    <a:pt x="7429" y="34604"/>
                  </a:lnTo>
                  <a:lnTo>
                    <a:pt x="1488" y="28674"/>
                  </a:lnTo>
                  <a:lnTo>
                    <a:pt x="1488" y="26388"/>
                  </a:lnTo>
                  <a:lnTo>
                    <a:pt x="116" y="25025"/>
                  </a:lnTo>
                  <a:lnTo>
                    <a:pt x="116" y="5569"/>
                  </a:lnTo>
                  <a:lnTo>
                    <a:pt x="1265" y="4412"/>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6"/>
            <p:cNvSpPr/>
            <p:nvPr/>
          </p:nvSpPr>
          <p:spPr>
            <a:xfrm>
              <a:off x="1979300" y="985825"/>
              <a:ext cx="192700" cy="1116500"/>
            </a:xfrm>
            <a:custGeom>
              <a:avLst/>
              <a:gdLst/>
              <a:ahLst/>
              <a:cxnLst/>
              <a:rect l="l" t="t" r="r" b="b"/>
              <a:pathLst>
                <a:path w="7708" h="44660" extrusionOk="0">
                  <a:moveTo>
                    <a:pt x="7371" y="44102"/>
                  </a:moveTo>
                  <a:cubicBezTo>
                    <a:pt x="7492" y="44102"/>
                    <a:pt x="7592" y="44202"/>
                    <a:pt x="7592" y="44323"/>
                  </a:cubicBezTo>
                  <a:cubicBezTo>
                    <a:pt x="7592" y="44444"/>
                    <a:pt x="7492" y="44544"/>
                    <a:pt x="7371" y="44544"/>
                  </a:cubicBezTo>
                  <a:cubicBezTo>
                    <a:pt x="7249" y="44544"/>
                    <a:pt x="7150" y="44444"/>
                    <a:pt x="7150" y="44323"/>
                  </a:cubicBezTo>
                  <a:cubicBezTo>
                    <a:pt x="7150" y="44202"/>
                    <a:pt x="7249" y="44102"/>
                    <a:pt x="7371" y="44102"/>
                  </a:cubicBezTo>
                  <a:close/>
                  <a:moveTo>
                    <a:pt x="1149" y="0"/>
                  </a:moveTo>
                  <a:lnTo>
                    <a:pt x="1149" y="4953"/>
                  </a:lnTo>
                  <a:lnTo>
                    <a:pt x="0" y="6109"/>
                  </a:lnTo>
                  <a:lnTo>
                    <a:pt x="0" y="25077"/>
                  </a:lnTo>
                  <a:lnTo>
                    <a:pt x="1372" y="26438"/>
                  </a:lnTo>
                  <a:lnTo>
                    <a:pt x="1372" y="28723"/>
                  </a:lnTo>
                  <a:lnTo>
                    <a:pt x="7310" y="34653"/>
                  </a:lnTo>
                  <a:lnTo>
                    <a:pt x="7310" y="43989"/>
                  </a:lnTo>
                  <a:cubicBezTo>
                    <a:pt x="7153" y="44019"/>
                    <a:pt x="7031" y="44157"/>
                    <a:pt x="7031" y="44323"/>
                  </a:cubicBezTo>
                  <a:cubicBezTo>
                    <a:pt x="7031" y="44511"/>
                    <a:pt x="7183" y="44660"/>
                    <a:pt x="7371" y="44660"/>
                  </a:cubicBezTo>
                  <a:cubicBezTo>
                    <a:pt x="7556" y="44660"/>
                    <a:pt x="7708" y="44508"/>
                    <a:pt x="7708" y="44323"/>
                  </a:cubicBezTo>
                  <a:cubicBezTo>
                    <a:pt x="7708" y="44157"/>
                    <a:pt x="7586" y="44019"/>
                    <a:pt x="7429" y="43989"/>
                  </a:cubicBezTo>
                  <a:lnTo>
                    <a:pt x="7429" y="34603"/>
                  </a:lnTo>
                  <a:lnTo>
                    <a:pt x="1491" y="28677"/>
                  </a:lnTo>
                  <a:lnTo>
                    <a:pt x="1491" y="26388"/>
                  </a:lnTo>
                  <a:lnTo>
                    <a:pt x="119" y="25027"/>
                  </a:lnTo>
                  <a:lnTo>
                    <a:pt x="119" y="6159"/>
                  </a:lnTo>
                  <a:lnTo>
                    <a:pt x="1267" y="5003"/>
                  </a:lnTo>
                  <a:lnTo>
                    <a:pt x="126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6"/>
            <p:cNvSpPr/>
            <p:nvPr/>
          </p:nvSpPr>
          <p:spPr>
            <a:xfrm>
              <a:off x="2002700" y="978500"/>
              <a:ext cx="185725" cy="1052000"/>
            </a:xfrm>
            <a:custGeom>
              <a:avLst/>
              <a:gdLst/>
              <a:ahLst/>
              <a:cxnLst/>
              <a:rect l="l" t="t" r="r" b="b"/>
              <a:pathLst>
                <a:path w="7429" h="42080" extrusionOk="0">
                  <a:moveTo>
                    <a:pt x="1146" y="1"/>
                  </a:moveTo>
                  <a:lnTo>
                    <a:pt x="1146" y="5541"/>
                  </a:lnTo>
                  <a:lnTo>
                    <a:pt x="0" y="6698"/>
                  </a:lnTo>
                  <a:lnTo>
                    <a:pt x="0" y="25074"/>
                  </a:lnTo>
                  <a:lnTo>
                    <a:pt x="1372" y="26435"/>
                  </a:lnTo>
                  <a:lnTo>
                    <a:pt x="1372" y="28724"/>
                  </a:lnTo>
                  <a:lnTo>
                    <a:pt x="7310" y="34651"/>
                  </a:lnTo>
                  <a:lnTo>
                    <a:pt x="7310" y="42079"/>
                  </a:lnTo>
                  <a:lnTo>
                    <a:pt x="7429" y="42079"/>
                  </a:lnTo>
                  <a:lnTo>
                    <a:pt x="7429" y="34604"/>
                  </a:lnTo>
                  <a:lnTo>
                    <a:pt x="1488" y="28674"/>
                  </a:lnTo>
                  <a:lnTo>
                    <a:pt x="1488" y="26386"/>
                  </a:lnTo>
                  <a:lnTo>
                    <a:pt x="116" y="25025"/>
                  </a:lnTo>
                  <a:lnTo>
                    <a:pt x="116" y="6745"/>
                  </a:lnTo>
                  <a:lnTo>
                    <a:pt x="1264" y="5591"/>
                  </a:lnTo>
                  <a:lnTo>
                    <a:pt x="126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6"/>
            <p:cNvSpPr/>
            <p:nvPr/>
          </p:nvSpPr>
          <p:spPr>
            <a:xfrm>
              <a:off x="2314900" y="1643925"/>
              <a:ext cx="69600" cy="213900"/>
            </a:xfrm>
            <a:custGeom>
              <a:avLst/>
              <a:gdLst/>
              <a:ahLst/>
              <a:cxnLst/>
              <a:rect l="l" t="t" r="r" b="b"/>
              <a:pathLst>
                <a:path w="2784" h="8556" extrusionOk="0">
                  <a:moveTo>
                    <a:pt x="340" y="7998"/>
                  </a:moveTo>
                  <a:cubicBezTo>
                    <a:pt x="462" y="7998"/>
                    <a:pt x="561" y="8097"/>
                    <a:pt x="561" y="8219"/>
                  </a:cubicBezTo>
                  <a:cubicBezTo>
                    <a:pt x="561" y="8340"/>
                    <a:pt x="462" y="8439"/>
                    <a:pt x="340" y="8439"/>
                  </a:cubicBezTo>
                  <a:cubicBezTo>
                    <a:pt x="219" y="8439"/>
                    <a:pt x="119" y="8340"/>
                    <a:pt x="119" y="8219"/>
                  </a:cubicBezTo>
                  <a:cubicBezTo>
                    <a:pt x="119" y="8097"/>
                    <a:pt x="219" y="7998"/>
                    <a:pt x="340" y="7998"/>
                  </a:cubicBezTo>
                  <a:close/>
                  <a:moveTo>
                    <a:pt x="2667" y="1"/>
                  </a:moveTo>
                  <a:lnTo>
                    <a:pt x="2667" y="5798"/>
                  </a:lnTo>
                  <a:lnTo>
                    <a:pt x="533" y="7940"/>
                  </a:lnTo>
                  <a:cubicBezTo>
                    <a:pt x="478" y="7901"/>
                    <a:pt x="412" y="7879"/>
                    <a:pt x="340" y="7879"/>
                  </a:cubicBezTo>
                  <a:cubicBezTo>
                    <a:pt x="152" y="7879"/>
                    <a:pt x="1" y="8031"/>
                    <a:pt x="1" y="8219"/>
                  </a:cubicBezTo>
                  <a:cubicBezTo>
                    <a:pt x="1" y="8404"/>
                    <a:pt x="152" y="8555"/>
                    <a:pt x="340" y="8555"/>
                  </a:cubicBezTo>
                  <a:cubicBezTo>
                    <a:pt x="525" y="8555"/>
                    <a:pt x="677" y="8404"/>
                    <a:pt x="677" y="8219"/>
                  </a:cubicBezTo>
                  <a:cubicBezTo>
                    <a:pt x="677" y="8147"/>
                    <a:pt x="655" y="8078"/>
                    <a:pt x="616" y="8023"/>
                  </a:cubicBezTo>
                  <a:lnTo>
                    <a:pt x="2783" y="5847"/>
                  </a:lnTo>
                  <a:lnTo>
                    <a:pt x="27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6"/>
            <p:cNvSpPr/>
            <p:nvPr/>
          </p:nvSpPr>
          <p:spPr>
            <a:xfrm>
              <a:off x="2219175" y="942900"/>
              <a:ext cx="620600" cy="657500"/>
            </a:xfrm>
            <a:custGeom>
              <a:avLst/>
              <a:gdLst/>
              <a:ahLst/>
              <a:cxnLst/>
              <a:rect l="l" t="t" r="r" b="b"/>
              <a:pathLst>
                <a:path w="24824" h="26300" extrusionOk="0">
                  <a:moveTo>
                    <a:pt x="20017" y="0"/>
                  </a:moveTo>
                  <a:lnTo>
                    <a:pt x="19686" y="337"/>
                  </a:lnTo>
                  <a:lnTo>
                    <a:pt x="24354" y="4969"/>
                  </a:lnTo>
                  <a:lnTo>
                    <a:pt x="24354" y="13033"/>
                  </a:lnTo>
                  <a:lnTo>
                    <a:pt x="19965" y="17452"/>
                  </a:lnTo>
                  <a:lnTo>
                    <a:pt x="18068" y="17452"/>
                  </a:lnTo>
                  <a:lnTo>
                    <a:pt x="9756" y="25828"/>
                  </a:lnTo>
                  <a:lnTo>
                    <a:pt x="7976" y="25828"/>
                  </a:lnTo>
                  <a:lnTo>
                    <a:pt x="6910" y="24770"/>
                  </a:lnTo>
                  <a:lnTo>
                    <a:pt x="6910" y="24053"/>
                  </a:lnTo>
                  <a:lnTo>
                    <a:pt x="785" y="17974"/>
                  </a:lnTo>
                  <a:cubicBezTo>
                    <a:pt x="788" y="17955"/>
                    <a:pt x="790" y="17938"/>
                    <a:pt x="790" y="17919"/>
                  </a:cubicBezTo>
                  <a:cubicBezTo>
                    <a:pt x="790" y="17701"/>
                    <a:pt x="614" y="17521"/>
                    <a:pt x="396" y="17521"/>
                  </a:cubicBezTo>
                  <a:cubicBezTo>
                    <a:pt x="177" y="17521"/>
                    <a:pt x="1" y="17701"/>
                    <a:pt x="1" y="17919"/>
                  </a:cubicBezTo>
                  <a:cubicBezTo>
                    <a:pt x="1" y="18137"/>
                    <a:pt x="177" y="18314"/>
                    <a:pt x="396" y="18314"/>
                  </a:cubicBezTo>
                  <a:cubicBezTo>
                    <a:pt x="415" y="18314"/>
                    <a:pt x="434" y="18311"/>
                    <a:pt x="454" y="18308"/>
                  </a:cubicBezTo>
                  <a:lnTo>
                    <a:pt x="6438" y="24249"/>
                  </a:lnTo>
                  <a:lnTo>
                    <a:pt x="6438" y="24966"/>
                  </a:lnTo>
                  <a:lnTo>
                    <a:pt x="7780" y="26300"/>
                  </a:lnTo>
                  <a:lnTo>
                    <a:pt x="9952" y="26300"/>
                  </a:lnTo>
                  <a:lnTo>
                    <a:pt x="18264" y="17924"/>
                  </a:lnTo>
                  <a:lnTo>
                    <a:pt x="20161" y="17924"/>
                  </a:lnTo>
                  <a:lnTo>
                    <a:pt x="24823" y="13226"/>
                  </a:lnTo>
                  <a:lnTo>
                    <a:pt x="24823" y="4773"/>
                  </a:lnTo>
                  <a:lnTo>
                    <a:pt x="2001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6"/>
            <p:cNvSpPr/>
            <p:nvPr/>
          </p:nvSpPr>
          <p:spPr>
            <a:xfrm>
              <a:off x="2314900" y="1643925"/>
              <a:ext cx="46275" cy="185800"/>
            </a:xfrm>
            <a:custGeom>
              <a:avLst/>
              <a:gdLst/>
              <a:ahLst/>
              <a:cxnLst/>
              <a:rect l="l" t="t" r="r" b="b"/>
              <a:pathLst>
                <a:path w="1851" h="7432" extrusionOk="0">
                  <a:moveTo>
                    <a:pt x="340" y="6874"/>
                  </a:moveTo>
                  <a:cubicBezTo>
                    <a:pt x="462" y="6874"/>
                    <a:pt x="561" y="6974"/>
                    <a:pt x="561" y="7095"/>
                  </a:cubicBezTo>
                  <a:cubicBezTo>
                    <a:pt x="561" y="7217"/>
                    <a:pt x="462" y="7316"/>
                    <a:pt x="340" y="7316"/>
                  </a:cubicBezTo>
                  <a:cubicBezTo>
                    <a:pt x="219" y="7316"/>
                    <a:pt x="119" y="7217"/>
                    <a:pt x="119" y="7095"/>
                  </a:cubicBezTo>
                  <a:cubicBezTo>
                    <a:pt x="119" y="6974"/>
                    <a:pt x="219" y="6874"/>
                    <a:pt x="340" y="6874"/>
                  </a:cubicBezTo>
                  <a:close/>
                  <a:moveTo>
                    <a:pt x="1731" y="1"/>
                  </a:moveTo>
                  <a:lnTo>
                    <a:pt x="1731" y="5505"/>
                  </a:lnTo>
                  <a:lnTo>
                    <a:pt x="522" y="6811"/>
                  </a:lnTo>
                  <a:cubicBezTo>
                    <a:pt x="470" y="6775"/>
                    <a:pt x="406" y="6756"/>
                    <a:pt x="340" y="6756"/>
                  </a:cubicBezTo>
                  <a:cubicBezTo>
                    <a:pt x="152" y="6756"/>
                    <a:pt x="1" y="6907"/>
                    <a:pt x="1" y="7095"/>
                  </a:cubicBezTo>
                  <a:cubicBezTo>
                    <a:pt x="1" y="7280"/>
                    <a:pt x="152" y="7432"/>
                    <a:pt x="340" y="7432"/>
                  </a:cubicBezTo>
                  <a:cubicBezTo>
                    <a:pt x="525" y="7432"/>
                    <a:pt x="677" y="7280"/>
                    <a:pt x="677" y="7095"/>
                  </a:cubicBezTo>
                  <a:cubicBezTo>
                    <a:pt x="677" y="7018"/>
                    <a:pt x="652" y="6949"/>
                    <a:pt x="608" y="6891"/>
                  </a:cubicBezTo>
                  <a:lnTo>
                    <a:pt x="1850" y="5552"/>
                  </a:lnTo>
                  <a:lnTo>
                    <a:pt x="1850"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6"/>
            <p:cNvSpPr/>
            <p:nvPr/>
          </p:nvSpPr>
          <p:spPr>
            <a:xfrm>
              <a:off x="1462050" y="1917500"/>
              <a:ext cx="120650" cy="192425"/>
            </a:xfrm>
            <a:custGeom>
              <a:avLst/>
              <a:gdLst/>
              <a:ahLst/>
              <a:cxnLst/>
              <a:rect l="l" t="t" r="r" b="b"/>
              <a:pathLst>
                <a:path w="4826" h="7697" extrusionOk="0">
                  <a:moveTo>
                    <a:pt x="329" y="0"/>
                  </a:moveTo>
                  <a:lnTo>
                    <a:pt x="0" y="340"/>
                  </a:lnTo>
                  <a:lnTo>
                    <a:pt x="4196" y="4395"/>
                  </a:lnTo>
                  <a:lnTo>
                    <a:pt x="4196" y="6984"/>
                  </a:lnTo>
                  <a:cubicBezTo>
                    <a:pt x="4100" y="7059"/>
                    <a:pt x="4036" y="7172"/>
                    <a:pt x="4036" y="7302"/>
                  </a:cubicBezTo>
                  <a:cubicBezTo>
                    <a:pt x="4036" y="7520"/>
                    <a:pt x="4213" y="7696"/>
                    <a:pt x="4431" y="7696"/>
                  </a:cubicBezTo>
                  <a:cubicBezTo>
                    <a:pt x="4649" y="7696"/>
                    <a:pt x="4826" y="7520"/>
                    <a:pt x="4826" y="7302"/>
                  </a:cubicBezTo>
                  <a:cubicBezTo>
                    <a:pt x="4826" y="7172"/>
                    <a:pt x="4762" y="7059"/>
                    <a:pt x="4666" y="6987"/>
                  </a:cubicBezTo>
                  <a:lnTo>
                    <a:pt x="4666" y="4193"/>
                  </a:lnTo>
                  <a:lnTo>
                    <a:pt x="329"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6"/>
            <p:cNvSpPr/>
            <p:nvPr/>
          </p:nvSpPr>
          <p:spPr>
            <a:xfrm>
              <a:off x="2272600" y="978500"/>
              <a:ext cx="44250" cy="418450"/>
            </a:xfrm>
            <a:custGeom>
              <a:avLst/>
              <a:gdLst/>
              <a:ahLst/>
              <a:cxnLst/>
              <a:rect l="l" t="t" r="r" b="b"/>
              <a:pathLst>
                <a:path w="1770" h="16738" extrusionOk="0">
                  <a:moveTo>
                    <a:pt x="1430" y="16180"/>
                  </a:moveTo>
                  <a:cubicBezTo>
                    <a:pt x="1552" y="16180"/>
                    <a:pt x="1651" y="16280"/>
                    <a:pt x="1651" y="16401"/>
                  </a:cubicBezTo>
                  <a:cubicBezTo>
                    <a:pt x="1651" y="16522"/>
                    <a:pt x="1552" y="16622"/>
                    <a:pt x="1430" y="16622"/>
                  </a:cubicBezTo>
                  <a:cubicBezTo>
                    <a:pt x="1309" y="16622"/>
                    <a:pt x="1210" y="16522"/>
                    <a:pt x="1210" y="16401"/>
                  </a:cubicBezTo>
                  <a:cubicBezTo>
                    <a:pt x="1210" y="16280"/>
                    <a:pt x="1309" y="16180"/>
                    <a:pt x="1430" y="16180"/>
                  </a:cubicBezTo>
                  <a:close/>
                  <a:moveTo>
                    <a:pt x="0" y="1"/>
                  </a:moveTo>
                  <a:lnTo>
                    <a:pt x="0" y="12282"/>
                  </a:lnTo>
                  <a:lnTo>
                    <a:pt x="1372" y="13643"/>
                  </a:lnTo>
                  <a:lnTo>
                    <a:pt x="1372" y="16067"/>
                  </a:lnTo>
                  <a:cubicBezTo>
                    <a:pt x="1212" y="16095"/>
                    <a:pt x="1094" y="16233"/>
                    <a:pt x="1094" y="16401"/>
                  </a:cubicBezTo>
                  <a:cubicBezTo>
                    <a:pt x="1094" y="16586"/>
                    <a:pt x="1245" y="16738"/>
                    <a:pt x="1430" y="16738"/>
                  </a:cubicBezTo>
                  <a:cubicBezTo>
                    <a:pt x="1618" y="16738"/>
                    <a:pt x="1770" y="16586"/>
                    <a:pt x="1770" y="16401"/>
                  </a:cubicBezTo>
                  <a:cubicBezTo>
                    <a:pt x="1770" y="16233"/>
                    <a:pt x="1648" y="16095"/>
                    <a:pt x="1491" y="16067"/>
                  </a:cubicBezTo>
                  <a:lnTo>
                    <a:pt x="1491" y="13596"/>
                  </a:lnTo>
                  <a:lnTo>
                    <a:pt x="119" y="12235"/>
                  </a:lnTo>
                  <a:lnTo>
                    <a:pt x="11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6"/>
            <p:cNvSpPr/>
            <p:nvPr/>
          </p:nvSpPr>
          <p:spPr>
            <a:xfrm>
              <a:off x="1932575" y="993200"/>
              <a:ext cx="192700" cy="1062825"/>
            </a:xfrm>
            <a:custGeom>
              <a:avLst/>
              <a:gdLst/>
              <a:ahLst/>
              <a:cxnLst/>
              <a:rect l="l" t="t" r="r" b="b"/>
              <a:pathLst>
                <a:path w="7708" h="42513" extrusionOk="0">
                  <a:moveTo>
                    <a:pt x="7371" y="41952"/>
                  </a:moveTo>
                  <a:cubicBezTo>
                    <a:pt x="7492" y="41952"/>
                    <a:pt x="7589" y="42051"/>
                    <a:pt x="7589" y="42173"/>
                  </a:cubicBezTo>
                  <a:cubicBezTo>
                    <a:pt x="7589" y="42294"/>
                    <a:pt x="7492" y="42394"/>
                    <a:pt x="7371" y="42394"/>
                  </a:cubicBezTo>
                  <a:cubicBezTo>
                    <a:pt x="7250" y="42394"/>
                    <a:pt x="7150" y="42294"/>
                    <a:pt x="7150" y="42173"/>
                  </a:cubicBezTo>
                  <a:cubicBezTo>
                    <a:pt x="7150" y="42051"/>
                    <a:pt x="7250" y="41952"/>
                    <a:pt x="7371" y="41952"/>
                  </a:cubicBezTo>
                  <a:close/>
                  <a:moveTo>
                    <a:pt x="1149" y="1"/>
                  </a:moveTo>
                  <a:lnTo>
                    <a:pt x="1149" y="4070"/>
                  </a:lnTo>
                  <a:lnTo>
                    <a:pt x="0" y="5226"/>
                  </a:lnTo>
                  <a:lnTo>
                    <a:pt x="0" y="25370"/>
                  </a:lnTo>
                  <a:lnTo>
                    <a:pt x="1372" y="26731"/>
                  </a:lnTo>
                  <a:lnTo>
                    <a:pt x="1372" y="29019"/>
                  </a:lnTo>
                  <a:lnTo>
                    <a:pt x="7310" y="34946"/>
                  </a:lnTo>
                  <a:lnTo>
                    <a:pt x="7310" y="41839"/>
                  </a:lnTo>
                  <a:cubicBezTo>
                    <a:pt x="7153" y="41869"/>
                    <a:pt x="7031" y="42007"/>
                    <a:pt x="7031" y="42173"/>
                  </a:cubicBezTo>
                  <a:cubicBezTo>
                    <a:pt x="7031" y="42361"/>
                    <a:pt x="7183" y="42512"/>
                    <a:pt x="7371" y="42512"/>
                  </a:cubicBezTo>
                  <a:cubicBezTo>
                    <a:pt x="7556" y="42512"/>
                    <a:pt x="7708" y="42361"/>
                    <a:pt x="7708" y="42173"/>
                  </a:cubicBezTo>
                  <a:cubicBezTo>
                    <a:pt x="7708" y="42007"/>
                    <a:pt x="7586" y="41869"/>
                    <a:pt x="7429" y="41839"/>
                  </a:cubicBezTo>
                  <a:lnTo>
                    <a:pt x="7429" y="34899"/>
                  </a:lnTo>
                  <a:lnTo>
                    <a:pt x="1491" y="28970"/>
                  </a:lnTo>
                  <a:lnTo>
                    <a:pt x="1491" y="26681"/>
                  </a:lnTo>
                  <a:lnTo>
                    <a:pt x="119" y="25320"/>
                  </a:lnTo>
                  <a:lnTo>
                    <a:pt x="119" y="5273"/>
                  </a:lnTo>
                  <a:lnTo>
                    <a:pt x="1265" y="4120"/>
                  </a:lnTo>
                  <a:lnTo>
                    <a:pt x="1265"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6"/>
            <p:cNvSpPr/>
            <p:nvPr/>
          </p:nvSpPr>
          <p:spPr>
            <a:xfrm>
              <a:off x="2345275" y="1417575"/>
              <a:ext cx="393450" cy="629950"/>
            </a:xfrm>
            <a:custGeom>
              <a:avLst/>
              <a:gdLst/>
              <a:ahLst/>
              <a:cxnLst/>
              <a:rect l="l" t="t" r="r" b="b"/>
              <a:pathLst>
                <a:path w="15738" h="25198" extrusionOk="0">
                  <a:moveTo>
                    <a:pt x="15655" y="0"/>
                  </a:moveTo>
                  <a:lnTo>
                    <a:pt x="5731" y="9966"/>
                  </a:lnTo>
                  <a:lnTo>
                    <a:pt x="5714" y="9982"/>
                  </a:lnTo>
                  <a:lnTo>
                    <a:pt x="5714" y="16963"/>
                  </a:lnTo>
                  <a:lnTo>
                    <a:pt x="17" y="22689"/>
                  </a:lnTo>
                  <a:lnTo>
                    <a:pt x="0" y="22705"/>
                  </a:lnTo>
                  <a:lnTo>
                    <a:pt x="0" y="25198"/>
                  </a:lnTo>
                  <a:lnTo>
                    <a:pt x="119" y="25198"/>
                  </a:lnTo>
                  <a:lnTo>
                    <a:pt x="119" y="22752"/>
                  </a:lnTo>
                  <a:lnTo>
                    <a:pt x="5814" y="17030"/>
                  </a:lnTo>
                  <a:lnTo>
                    <a:pt x="5830" y="17013"/>
                  </a:lnTo>
                  <a:lnTo>
                    <a:pt x="5830" y="10029"/>
                  </a:lnTo>
                  <a:lnTo>
                    <a:pt x="15738" y="83"/>
                  </a:lnTo>
                  <a:lnTo>
                    <a:pt x="15655"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6"/>
            <p:cNvSpPr/>
            <p:nvPr/>
          </p:nvSpPr>
          <p:spPr>
            <a:xfrm>
              <a:off x="2296000" y="978025"/>
              <a:ext cx="44175" cy="442475"/>
            </a:xfrm>
            <a:custGeom>
              <a:avLst/>
              <a:gdLst/>
              <a:ahLst/>
              <a:cxnLst/>
              <a:rect l="l" t="t" r="r" b="b"/>
              <a:pathLst>
                <a:path w="1767" h="17699" extrusionOk="0">
                  <a:moveTo>
                    <a:pt x="1430" y="17138"/>
                  </a:moveTo>
                  <a:cubicBezTo>
                    <a:pt x="1552" y="17138"/>
                    <a:pt x="1651" y="17237"/>
                    <a:pt x="1651" y="17359"/>
                  </a:cubicBezTo>
                  <a:cubicBezTo>
                    <a:pt x="1651" y="17480"/>
                    <a:pt x="1552" y="17579"/>
                    <a:pt x="1430" y="17579"/>
                  </a:cubicBezTo>
                  <a:cubicBezTo>
                    <a:pt x="1309" y="17579"/>
                    <a:pt x="1209" y="17480"/>
                    <a:pt x="1209" y="17359"/>
                  </a:cubicBezTo>
                  <a:cubicBezTo>
                    <a:pt x="1209" y="17237"/>
                    <a:pt x="1309" y="17138"/>
                    <a:pt x="1430" y="17138"/>
                  </a:cubicBezTo>
                  <a:close/>
                  <a:moveTo>
                    <a:pt x="0" y="1"/>
                  </a:moveTo>
                  <a:lnTo>
                    <a:pt x="0" y="9753"/>
                  </a:lnTo>
                  <a:lnTo>
                    <a:pt x="1372" y="11117"/>
                  </a:lnTo>
                  <a:lnTo>
                    <a:pt x="1372" y="17027"/>
                  </a:lnTo>
                  <a:lnTo>
                    <a:pt x="1369" y="17027"/>
                  </a:lnTo>
                  <a:cubicBezTo>
                    <a:pt x="1212" y="17055"/>
                    <a:pt x="1091" y="17193"/>
                    <a:pt x="1091" y="17359"/>
                  </a:cubicBezTo>
                  <a:cubicBezTo>
                    <a:pt x="1091" y="17546"/>
                    <a:pt x="1242" y="17698"/>
                    <a:pt x="1430" y="17698"/>
                  </a:cubicBezTo>
                  <a:cubicBezTo>
                    <a:pt x="1615" y="17698"/>
                    <a:pt x="1767" y="17546"/>
                    <a:pt x="1767" y="17359"/>
                  </a:cubicBezTo>
                  <a:cubicBezTo>
                    <a:pt x="1767" y="17193"/>
                    <a:pt x="1645" y="17055"/>
                    <a:pt x="1488" y="17027"/>
                  </a:cubicBezTo>
                  <a:lnTo>
                    <a:pt x="1488" y="11067"/>
                  </a:lnTo>
                  <a:lnTo>
                    <a:pt x="116" y="9704"/>
                  </a:lnTo>
                  <a:lnTo>
                    <a:pt x="116"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6"/>
            <p:cNvSpPr/>
            <p:nvPr/>
          </p:nvSpPr>
          <p:spPr>
            <a:xfrm>
              <a:off x="1459000" y="1041375"/>
              <a:ext cx="299475" cy="684350"/>
            </a:xfrm>
            <a:custGeom>
              <a:avLst/>
              <a:gdLst/>
              <a:ahLst/>
              <a:cxnLst/>
              <a:rect l="l" t="t" r="r" b="b"/>
              <a:pathLst>
                <a:path w="11979" h="27374" extrusionOk="0">
                  <a:moveTo>
                    <a:pt x="11642" y="26816"/>
                  </a:moveTo>
                  <a:cubicBezTo>
                    <a:pt x="11763" y="26816"/>
                    <a:pt x="11863" y="26916"/>
                    <a:pt x="11863" y="27037"/>
                  </a:cubicBezTo>
                  <a:cubicBezTo>
                    <a:pt x="11863" y="27158"/>
                    <a:pt x="11763" y="27258"/>
                    <a:pt x="11642" y="27258"/>
                  </a:cubicBezTo>
                  <a:cubicBezTo>
                    <a:pt x="11520" y="27258"/>
                    <a:pt x="11421" y="27158"/>
                    <a:pt x="11421" y="27037"/>
                  </a:cubicBezTo>
                  <a:cubicBezTo>
                    <a:pt x="11421" y="26916"/>
                    <a:pt x="11520" y="26816"/>
                    <a:pt x="11642" y="26816"/>
                  </a:cubicBezTo>
                  <a:close/>
                  <a:moveTo>
                    <a:pt x="84" y="1"/>
                  </a:moveTo>
                  <a:lnTo>
                    <a:pt x="1" y="84"/>
                  </a:lnTo>
                  <a:lnTo>
                    <a:pt x="9373" y="9442"/>
                  </a:lnTo>
                  <a:lnTo>
                    <a:pt x="9373" y="24856"/>
                  </a:lnTo>
                  <a:lnTo>
                    <a:pt x="11363" y="26844"/>
                  </a:lnTo>
                  <a:cubicBezTo>
                    <a:pt x="11324" y="26896"/>
                    <a:pt x="11302" y="26965"/>
                    <a:pt x="11302" y="27037"/>
                  </a:cubicBezTo>
                  <a:cubicBezTo>
                    <a:pt x="11302" y="27222"/>
                    <a:pt x="11454" y="27374"/>
                    <a:pt x="11642" y="27374"/>
                  </a:cubicBezTo>
                  <a:cubicBezTo>
                    <a:pt x="11827" y="27374"/>
                    <a:pt x="11979" y="27222"/>
                    <a:pt x="11979" y="27037"/>
                  </a:cubicBezTo>
                  <a:cubicBezTo>
                    <a:pt x="11979" y="26849"/>
                    <a:pt x="11827" y="26697"/>
                    <a:pt x="11642" y="26697"/>
                  </a:cubicBezTo>
                  <a:cubicBezTo>
                    <a:pt x="11567" y="26697"/>
                    <a:pt x="11501" y="26720"/>
                    <a:pt x="11446" y="26758"/>
                  </a:cubicBezTo>
                  <a:lnTo>
                    <a:pt x="9492" y="24807"/>
                  </a:lnTo>
                  <a:lnTo>
                    <a:pt x="9492"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6"/>
            <p:cNvSpPr/>
            <p:nvPr/>
          </p:nvSpPr>
          <p:spPr>
            <a:xfrm>
              <a:off x="1479300" y="966925"/>
              <a:ext cx="291325" cy="642025"/>
            </a:xfrm>
            <a:custGeom>
              <a:avLst/>
              <a:gdLst/>
              <a:ahLst/>
              <a:cxnLst/>
              <a:rect l="l" t="t" r="r" b="b"/>
              <a:pathLst>
                <a:path w="11653" h="25681" extrusionOk="0">
                  <a:moveTo>
                    <a:pt x="326" y="0"/>
                  </a:moveTo>
                  <a:lnTo>
                    <a:pt x="1" y="337"/>
                  </a:lnTo>
                  <a:lnTo>
                    <a:pt x="11020" y="10992"/>
                  </a:lnTo>
                  <a:lnTo>
                    <a:pt x="11020" y="24972"/>
                  </a:lnTo>
                  <a:cubicBezTo>
                    <a:pt x="10924" y="25043"/>
                    <a:pt x="10860" y="25157"/>
                    <a:pt x="10860" y="25286"/>
                  </a:cubicBezTo>
                  <a:cubicBezTo>
                    <a:pt x="10860" y="25504"/>
                    <a:pt x="11037" y="25681"/>
                    <a:pt x="11258" y="25681"/>
                  </a:cubicBezTo>
                  <a:cubicBezTo>
                    <a:pt x="11476" y="25681"/>
                    <a:pt x="11653" y="25504"/>
                    <a:pt x="11653" y="25286"/>
                  </a:cubicBezTo>
                  <a:cubicBezTo>
                    <a:pt x="11653" y="25157"/>
                    <a:pt x="11589" y="25043"/>
                    <a:pt x="11492" y="24972"/>
                  </a:cubicBezTo>
                  <a:lnTo>
                    <a:pt x="11492" y="10794"/>
                  </a:lnTo>
                  <a:lnTo>
                    <a:pt x="326"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6"/>
            <p:cNvSpPr/>
            <p:nvPr/>
          </p:nvSpPr>
          <p:spPr>
            <a:xfrm>
              <a:off x="1788750" y="1787275"/>
              <a:ext cx="19775" cy="19825"/>
            </a:xfrm>
            <a:custGeom>
              <a:avLst/>
              <a:gdLst/>
              <a:ahLst/>
              <a:cxnLst/>
              <a:rect l="l" t="t" r="r" b="b"/>
              <a:pathLst>
                <a:path w="791" h="793" extrusionOk="0">
                  <a:moveTo>
                    <a:pt x="395" y="0"/>
                  </a:moveTo>
                  <a:cubicBezTo>
                    <a:pt x="177" y="0"/>
                    <a:pt x="1" y="177"/>
                    <a:pt x="1" y="395"/>
                  </a:cubicBezTo>
                  <a:cubicBezTo>
                    <a:pt x="1" y="616"/>
                    <a:pt x="177" y="792"/>
                    <a:pt x="395" y="792"/>
                  </a:cubicBezTo>
                  <a:cubicBezTo>
                    <a:pt x="613" y="792"/>
                    <a:pt x="790" y="616"/>
                    <a:pt x="790" y="395"/>
                  </a:cubicBezTo>
                  <a:cubicBezTo>
                    <a:pt x="790" y="177"/>
                    <a:pt x="613" y="0"/>
                    <a:pt x="395"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6"/>
            <p:cNvSpPr/>
            <p:nvPr/>
          </p:nvSpPr>
          <p:spPr>
            <a:xfrm>
              <a:off x="1400775" y="1164075"/>
              <a:ext cx="165650" cy="266975"/>
            </a:xfrm>
            <a:custGeom>
              <a:avLst/>
              <a:gdLst/>
              <a:ahLst/>
              <a:cxnLst/>
              <a:rect l="l" t="t" r="r" b="b"/>
              <a:pathLst>
                <a:path w="6626" h="10679" extrusionOk="0">
                  <a:moveTo>
                    <a:pt x="83" y="1"/>
                  </a:moveTo>
                  <a:lnTo>
                    <a:pt x="0" y="84"/>
                  </a:lnTo>
                  <a:lnTo>
                    <a:pt x="6509" y="6582"/>
                  </a:lnTo>
                  <a:lnTo>
                    <a:pt x="6509" y="10678"/>
                  </a:lnTo>
                  <a:lnTo>
                    <a:pt x="6625" y="10678"/>
                  </a:lnTo>
                  <a:lnTo>
                    <a:pt x="6625" y="6532"/>
                  </a:lnTo>
                  <a:lnTo>
                    <a:pt x="83"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6"/>
            <p:cNvSpPr/>
            <p:nvPr/>
          </p:nvSpPr>
          <p:spPr>
            <a:xfrm>
              <a:off x="1424150" y="1156700"/>
              <a:ext cx="165675" cy="297675"/>
            </a:xfrm>
            <a:custGeom>
              <a:avLst/>
              <a:gdLst/>
              <a:ahLst/>
              <a:cxnLst/>
              <a:rect l="l" t="t" r="r" b="b"/>
              <a:pathLst>
                <a:path w="6627" h="11907" extrusionOk="0">
                  <a:moveTo>
                    <a:pt x="84" y="0"/>
                  </a:moveTo>
                  <a:lnTo>
                    <a:pt x="1" y="83"/>
                  </a:lnTo>
                  <a:lnTo>
                    <a:pt x="6507" y="6581"/>
                  </a:lnTo>
                  <a:lnTo>
                    <a:pt x="6507" y="11906"/>
                  </a:lnTo>
                  <a:lnTo>
                    <a:pt x="6626" y="11906"/>
                  </a:lnTo>
                  <a:lnTo>
                    <a:pt x="6626" y="6532"/>
                  </a:lnTo>
                  <a:lnTo>
                    <a:pt x="84"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6"/>
            <p:cNvSpPr/>
            <p:nvPr/>
          </p:nvSpPr>
          <p:spPr>
            <a:xfrm>
              <a:off x="1813050" y="1812225"/>
              <a:ext cx="17400" cy="16925"/>
            </a:xfrm>
            <a:custGeom>
              <a:avLst/>
              <a:gdLst/>
              <a:ahLst/>
              <a:cxnLst/>
              <a:rect l="l" t="t" r="r" b="b"/>
              <a:pathLst>
                <a:path w="696" h="677" extrusionOk="0">
                  <a:moveTo>
                    <a:pt x="355" y="117"/>
                  </a:moveTo>
                  <a:cubicBezTo>
                    <a:pt x="414" y="117"/>
                    <a:pt x="471" y="138"/>
                    <a:pt x="514" y="181"/>
                  </a:cubicBezTo>
                  <a:cubicBezTo>
                    <a:pt x="569" y="236"/>
                    <a:pt x="591" y="316"/>
                    <a:pt x="572" y="393"/>
                  </a:cubicBezTo>
                  <a:cubicBezTo>
                    <a:pt x="552" y="471"/>
                    <a:pt x="489" y="534"/>
                    <a:pt x="414" y="551"/>
                  </a:cubicBezTo>
                  <a:cubicBezTo>
                    <a:pt x="395" y="555"/>
                    <a:pt x="376" y="558"/>
                    <a:pt x="358" y="558"/>
                  </a:cubicBezTo>
                  <a:cubicBezTo>
                    <a:pt x="299" y="558"/>
                    <a:pt x="244" y="535"/>
                    <a:pt x="202" y="493"/>
                  </a:cubicBezTo>
                  <a:cubicBezTo>
                    <a:pt x="160" y="451"/>
                    <a:pt x="136" y="396"/>
                    <a:pt x="136" y="338"/>
                  </a:cubicBezTo>
                  <a:cubicBezTo>
                    <a:pt x="136" y="319"/>
                    <a:pt x="138" y="300"/>
                    <a:pt x="144" y="283"/>
                  </a:cubicBezTo>
                  <a:cubicBezTo>
                    <a:pt x="160" y="206"/>
                    <a:pt x="227" y="142"/>
                    <a:pt x="301" y="123"/>
                  </a:cubicBezTo>
                  <a:cubicBezTo>
                    <a:pt x="319" y="119"/>
                    <a:pt x="337" y="117"/>
                    <a:pt x="355" y="117"/>
                  </a:cubicBezTo>
                  <a:close/>
                  <a:moveTo>
                    <a:pt x="356" y="0"/>
                  </a:moveTo>
                  <a:cubicBezTo>
                    <a:pt x="329" y="0"/>
                    <a:pt x="301" y="3"/>
                    <a:pt x="274" y="10"/>
                  </a:cubicBezTo>
                  <a:cubicBezTo>
                    <a:pt x="155" y="37"/>
                    <a:pt x="58" y="134"/>
                    <a:pt x="28" y="255"/>
                  </a:cubicBezTo>
                  <a:cubicBezTo>
                    <a:pt x="0" y="371"/>
                    <a:pt x="33" y="493"/>
                    <a:pt x="119" y="578"/>
                  </a:cubicBezTo>
                  <a:cubicBezTo>
                    <a:pt x="183" y="642"/>
                    <a:pt x="269" y="676"/>
                    <a:pt x="358" y="676"/>
                  </a:cubicBezTo>
                  <a:cubicBezTo>
                    <a:pt x="385" y="676"/>
                    <a:pt x="412" y="673"/>
                    <a:pt x="439" y="667"/>
                  </a:cubicBezTo>
                  <a:cubicBezTo>
                    <a:pt x="561" y="636"/>
                    <a:pt x="657" y="540"/>
                    <a:pt x="685" y="421"/>
                  </a:cubicBezTo>
                  <a:cubicBezTo>
                    <a:pt x="690" y="393"/>
                    <a:pt x="696" y="366"/>
                    <a:pt x="696" y="338"/>
                  </a:cubicBezTo>
                  <a:cubicBezTo>
                    <a:pt x="696" y="250"/>
                    <a:pt x="660" y="164"/>
                    <a:pt x="597" y="98"/>
                  </a:cubicBezTo>
                  <a:cubicBezTo>
                    <a:pt x="531" y="34"/>
                    <a:pt x="446" y="0"/>
                    <a:pt x="356"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6"/>
            <p:cNvSpPr/>
            <p:nvPr/>
          </p:nvSpPr>
          <p:spPr>
            <a:xfrm>
              <a:off x="1889100" y="1038400"/>
              <a:ext cx="16925" cy="16950"/>
            </a:xfrm>
            <a:custGeom>
              <a:avLst/>
              <a:gdLst/>
              <a:ahLst/>
              <a:cxnLst/>
              <a:rect l="l" t="t" r="r" b="b"/>
              <a:pathLst>
                <a:path w="677" h="678" extrusionOk="0">
                  <a:moveTo>
                    <a:pt x="340" y="117"/>
                  </a:moveTo>
                  <a:cubicBezTo>
                    <a:pt x="461" y="117"/>
                    <a:pt x="561" y="216"/>
                    <a:pt x="561" y="338"/>
                  </a:cubicBezTo>
                  <a:cubicBezTo>
                    <a:pt x="561" y="459"/>
                    <a:pt x="461" y="559"/>
                    <a:pt x="340" y="559"/>
                  </a:cubicBezTo>
                  <a:cubicBezTo>
                    <a:pt x="218" y="559"/>
                    <a:pt x="119" y="459"/>
                    <a:pt x="119" y="338"/>
                  </a:cubicBezTo>
                  <a:cubicBezTo>
                    <a:pt x="119" y="216"/>
                    <a:pt x="218" y="117"/>
                    <a:pt x="340" y="117"/>
                  </a:cubicBezTo>
                  <a:close/>
                  <a:moveTo>
                    <a:pt x="340" y="1"/>
                  </a:moveTo>
                  <a:cubicBezTo>
                    <a:pt x="152" y="1"/>
                    <a:pt x="0" y="153"/>
                    <a:pt x="0" y="338"/>
                  </a:cubicBezTo>
                  <a:cubicBezTo>
                    <a:pt x="0" y="525"/>
                    <a:pt x="152" y="677"/>
                    <a:pt x="340" y="677"/>
                  </a:cubicBezTo>
                  <a:cubicBezTo>
                    <a:pt x="525" y="677"/>
                    <a:pt x="677" y="525"/>
                    <a:pt x="677" y="338"/>
                  </a:cubicBezTo>
                  <a:cubicBezTo>
                    <a:pt x="677" y="153"/>
                    <a:pt x="525" y="1"/>
                    <a:pt x="340"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6"/>
            <p:cNvSpPr/>
            <p:nvPr/>
          </p:nvSpPr>
          <p:spPr>
            <a:xfrm>
              <a:off x="1836850" y="1835650"/>
              <a:ext cx="16925" cy="16925"/>
            </a:xfrm>
            <a:custGeom>
              <a:avLst/>
              <a:gdLst/>
              <a:ahLst/>
              <a:cxnLst/>
              <a:rect l="l" t="t" r="r" b="b"/>
              <a:pathLst>
                <a:path w="677" h="677" extrusionOk="0">
                  <a:moveTo>
                    <a:pt x="340" y="119"/>
                  </a:moveTo>
                  <a:cubicBezTo>
                    <a:pt x="462" y="119"/>
                    <a:pt x="561" y="218"/>
                    <a:pt x="561" y="340"/>
                  </a:cubicBezTo>
                  <a:cubicBezTo>
                    <a:pt x="561" y="461"/>
                    <a:pt x="462" y="561"/>
                    <a:pt x="340" y="561"/>
                  </a:cubicBezTo>
                  <a:cubicBezTo>
                    <a:pt x="219" y="561"/>
                    <a:pt x="119" y="461"/>
                    <a:pt x="119" y="340"/>
                  </a:cubicBezTo>
                  <a:cubicBezTo>
                    <a:pt x="119" y="218"/>
                    <a:pt x="219" y="119"/>
                    <a:pt x="340" y="119"/>
                  </a:cubicBezTo>
                  <a:close/>
                  <a:moveTo>
                    <a:pt x="340" y="0"/>
                  </a:moveTo>
                  <a:cubicBezTo>
                    <a:pt x="152" y="0"/>
                    <a:pt x="1" y="152"/>
                    <a:pt x="1" y="340"/>
                  </a:cubicBezTo>
                  <a:cubicBezTo>
                    <a:pt x="1" y="525"/>
                    <a:pt x="152" y="677"/>
                    <a:pt x="340" y="677"/>
                  </a:cubicBezTo>
                  <a:cubicBezTo>
                    <a:pt x="525" y="677"/>
                    <a:pt x="677" y="525"/>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6"/>
            <p:cNvSpPr/>
            <p:nvPr/>
          </p:nvSpPr>
          <p:spPr>
            <a:xfrm>
              <a:off x="1889100" y="1068850"/>
              <a:ext cx="16925" cy="17000"/>
            </a:xfrm>
            <a:custGeom>
              <a:avLst/>
              <a:gdLst/>
              <a:ahLst/>
              <a:cxnLst/>
              <a:rect l="l" t="t" r="r" b="b"/>
              <a:pathLst>
                <a:path w="677" h="680" extrusionOk="0">
                  <a:moveTo>
                    <a:pt x="340" y="119"/>
                  </a:moveTo>
                  <a:cubicBezTo>
                    <a:pt x="461" y="119"/>
                    <a:pt x="561" y="218"/>
                    <a:pt x="561" y="340"/>
                  </a:cubicBezTo>
                  <a:cubicBezTo>
                    <a:pt x="561" y="461"/>
                    <a:pt x="461" y="561"/>
                    <a:pt x="340" y="561"/>
                  </a:cubicBezTo>
                  <a:cubicBezTo>
                    <a:pt x="218" y="561"/>
                    <a:pt x="119" y="461"/>
                    <a:pt x="119" y="340"/>
                  </a:cubicBezTo>
                  <a:cubicBezTo>
                    <a:pt x="119" y="218"/>
                    <a:pt x="218" y="119"/>
                    <a:pt x="340" y="119"/>
                  </a:cubicBezTo>
                  <a:close/>
                  <a:moveTo>
                    <a:pt x="340" y="0"/>
                  </a:moveTo>
                  <a:cubicBezTo>
                    <a:pt x="152" y="0"/>
                    <a:pt x="0" y="152"/>
                    <a:pt x="0" y="340"/>
                  </a:cubicBezTo>
                  <a:cubicBezTo>
                    <a:pt x="0" y="528"/>
                    <a:pt x="152" y="679"/>
                    <a:pt x="340" y="679"/>
                  </a:cubicBezTo>
                  <a:cubicBezTo>
                    <a:pt x="525" y="679"/>
                    <a:pt x="677" y="528"/>
                    <a:pt x="677" y="340"/>
                  </a:cubicBezTo>
                  <a:cubicBezTo>
                    <a:pt x="677" y="152"/>
                    <a:pt x="525" y="0"/>
                    <a:pt x="34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6"/>
            <p:cNvSpPr/>
            <p:nvPr/>
          </p:nvSpPr>
          <p:spPr>
            <a:xfrm>
              <a:off x="1611125" y="977275"/>
              <a:ext cx="373450" cy="868550"/>
            </a:xfrm>
            <a:custGeom>
              <a:avLst/>
              <a:gdLst/>
              <a:ahLst/>
              <a:cxnLst/>
              <a:rect l="l" t="t" r="r" b="b"/>
              <a:pathLst>
                <a:path w="14938" h="34742" extrusionOk="0">
                  <a:moveTo>
                    <a:pt x="14598" y="34181"/>
                  </a:moveTo>
                  <a:cubicBezTo>
                    <a:pt x="14719" y="34181"/>
                    <a:pt x="14818" y="34280"/>
                    <a:pt x="14818" y="34401"/>
                  </a:cubicBezTo>
                  <a:cubicBezTo>
                    <a:pt x="14818" y="34523"/>
                    <a:pt x="14719" y="34622"/>
                    <a:pt x="14598" y="34622"/>
                  </a:cubicBezTo>
                  <a:cubicBezTo>
                    <a:pt x="14476" y="34622"/>
                    <a:pt x="14377" y="34523"/>
                    <a:pt x="14377" y="34401"/>
                  </a:cubicBezTo>
                  <a:cubicBezTo>
                    <a:pt x="14377" y="34280"/>
                    <a:pt x="14476" y="34181"/>
                    <a:pt x="14598" y="34181"/>
                  </a:cubicBezTo>
                  <a:close/>
                  <a:moveTo>
                    <a:pt x="83" y="0"/>
                  </a:moveTo>
                  <a:lnTo>
                    <a:pt x="0" y="83"/>
                  </a:lnTo>
                  <a:lnTo>
                    <a:pt x="9355" y="9422"/>
                  </a:lnTo>
                  <a:lnTo>
                    <a:pt x="9355" y="29250"/>
                  </a:lnTo>
                  <a:lnTo>
                    <a:pt x="14322" y="34208"/>
                  </a:lnTo>
                  <a:cubicBezTo>
                    <a:pt x="14283" y="34263"/>
                    <a:pt x="14258" y="34330"/>
                    <a:pt x="14258" y="34401"/>
                  </a:cubicBezTo>
                  <a:cubicBezTo>
                    <a:pt x="14258" y="34589"/>
                    <a:pt x="14410" y="34741"/>
                    <a:pt x="14598" y="34741"/>
                  </a:cubicBezTo>
                  <a:cubicBezTo>
                    <a:pt x="14785" y="34741"/>
                    <a:pt x="14937" y="34589"/>
                    <a:pt x="14937" y="34401"/>
                  </a:cubicBezTo>
                  <a:cubicBezTo>
                    <a:pt x="14937" y="34214"/>
                    <a:pt x="14785" y="34062"/>
                    <a:pt x="14598" y="34062"/>
                  </a:cubicBezTo>
                  <a:cubicBezTo>
                    <a:pt x="14526" y="34062"/>
                    <a:pt x="14460" y="34087"/>
                    <a:pt x="14404" y="34125"/>
                  </a:cubicBezTo>
                  <a:lnTo>
                    <a:pt x="9471" y="29201"/>
                  </a:lnTo>
                  <a:lnTo>
                    <a:pt x="9471" y="9375"/>
                  </a:lnTo>
                  <a:lnTo>
                    <a:pt x="83"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6"/>
            <p:cNvSpPr/>
            <p:nvPr/>
          </p:nvSpPr>
          <p:spPr>
            <a:xfrm>
              <a:off x="1695175" y="963875"/>
              <a:ext cx="377650" cy="901950"/>
            </a:xfrm>
            <a:custGeom>
              <a:avLst/>
              <a:gdLst/>
              <a:ahLst/>
              <a:cxnLst/>
              <a:rect l="l" t="t" r="r" b="b"/>
              <a:pathLst>
                <a:path w="15106" h="36078" extrusionOk="0">
                  <a:moveTo>
                    <a:pt x="332" y="1"/>
                  </a:moveTo>
                  <a:lnTo>
                    <a:pt x="0" y="335"/>
                  </a:lnTo>
                  <a:lnTo>
                    <a:pt x="3178" y="3490"/>
                  </a:lnTo>
                  <a:lnTo>
                    <a:pt x="7859" y="8136"/>
                  </a:lnTo>
                  <a:lnTo>
                    <a:pt x="7859" y="29215"/>
                  </a:lnTo>
                  <a:lnTo>
                    <a:pt x="14322" y="35628"/>
                  </a:lnTo>
                  <a:cubicBezTo>
                    <a:pt x="14319" y="35647"/>
                    <a:pt x="14316" y="35663"/>
                    <a:pt x="14316" y="35683"/>
                  </a:cubicBezTo>
                  <a:cubicBezTo>
                    <a:pt x="14316" y="35901"/>
                    <a:pt x="14493" y="36078"/>
                    <a:pt x="14711" y="36078"/>
                  </a:cubicBezTo>
                  <a:cubicBezTo>
                    <a:pt x="14929" y="36078"/>
                    <a:pt x="15106" y="35901"/>
                    <a:pt x="15106" y="35683"/>
                  </a:cubicBezTo>
                  <a:cubicBezTo>
                    <a:pt x="15106" y="35465"/>
                    <a:pt x="14929" y="35288"/>
                    <a:pt x="14711" y="35288"/>
                  </a:cubicBezTo>
                  <a:cubicBezTo>
                    <a:pt x="14692" y="35288"/>
                    <a:pt x="14672" y="35291"/>
                    <a:pt x="14653" y="35294"/>
                  </a:cubicBezTo>
                  <a:lnTo>
                    <a:pt x="8332" y="29019"/>
                  </a:lnTo>
                  <a:lnTo>
                    <a:pt x="8332" y="7940"/>
                  </a:lnTo>
                  <a:lnTo>
                    <a:pt x="8263" y="7871"/>
                  </a:lnTo>
                  <a:lnTo>
                    <a:pt x="3294" y="2938"/>
                  </a:lnTo>
                  <a:lnTo>
                    <a:pt x="332"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6"/>
            <p:cNvSpPr/>
            <p:nvPr/>
          </p:nvSpPr>
          <p:spPr>
            <a:xfrm>
              <a:off x="1563900" y="991550"/>
              <a:ext cx="348000" cy="843075"/>
            </a:xfrm>
            <a:custGeom>
              <a:avLst/>
              <a:gdLst/>
              <a:ahLst/>
              <a:cxnLst/>
              <a:rect l="l" t="t" r="r" b="b"/>
              <a:pathLst>
                <a:path w="13920" h="33723" extrusionOk="0">
                  <a:moveTo>
                    <a:pt x="84" y="1"/>
                  </a:moveTo>
                  <a:lnTo>
                    <a:pt x="1" y="83"/>
                  </a:lnTo>
                  <a:lnTo>
                    <a:pt x="9376" y="9442"/>
                  </a:lnTo>
                  <a:lnTo>
                    <a:pt x="9376" y="29270"/>
                  </a:lnTo>
                  <a:lnTo>
                    <a:pt x="13837" y="33723"/>
                  </a:lnTo>
                  <a:lnTo>
                    <a:pt x="13919" y="33640"/>
                  </a:lnTo>
                  <a:lnTo>
                    <a:pt x="9491" y="29220"/>
                  </a:lnTo>
                  <a:lnTo>
                    <a:pt x="9491" y="9392"/>
                  </a:lnTo>
                  <a:lnTo>
                    <a:pt x="84"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6"/>
            <p:cNvSpPr/>
            <p:nvPr/>
          </p:nvSpPr>
          <p:spPr>
            <a:xfrm>
              <a:off x="1587225" y="984175"/>
              <a:ext cx="367050" cy="861650"/>
            </a:xfrm>
            <a:custGeom>
              <a:avLst/>
              <a:gdLst/>
              <a:ahLst/>
              <a:cxnLst/>
              <a:rect l="l" t="t" r="r" b="b"/>
              <a:pathLst>
                <a:path w="14682" h="34466" extrusionOk="0">
                  <a:moveTo>
                    <a:pt x="14344" y="33905"/>
                  </a:moveTo>
                  <a:cubicBezTo>
                    <a:pt x="14466" y="33905"/>
                    <a:pt x="14565" y="34004"/>
                    <a:pt x="14565" y="34125"/>
                  </a:cubicBezTo>
                  <a:cubicBezTo>
                    <a:pt x="14565" y="34247"/>
                    <a:pt x="14466" y="34346"/>
                    <a:pt x="14344" y="34346"/>
                  </a:cubicBezTo>
                  <a:cubicBezTo>
                    <a:pt x="14223" y="34346"/>
                    <a:pt x="14124" y="34247"/>
                    <a:pt x="14124" y="34125"/>
                  </a:cubicBezTo>
                  <a:cubicBezTo>
                    <a:pt x="14124" y="34004"/>
                    <a:pt x="14223" y="33905"/>
                    <a:pt x="14344" y="33905"/>
                  </a:cubicBezTo>
                  <a:close/>
                  <a:moveTo>
                    <a:pt x="87" y="0"/>
                  </a:moveTo>
                  <a:lnTo>
                    <a:pt x="1" y="83"/>
                  </a:lnTo>
                  <a:lnTo>
                    <a:pt x="9376" y="9441"/>
                  </a:lnTo>
                  <a:lnTo>
                    <a:pt x="9376" y="29256"/>
                  </a:lnTo>
                  <a:lnTo>
                    <a:pt x="14066" y="33932"/>
                  </a:lnTo>
                  <a:cubicBezTo>
                    <a:pt x="14027" y="33987"/>
                    <a:pt x="14005" y="34054"/>
                    <a:pt x="14005" y="34125"/>
                  </a:cubicBezTo>
                  <a:cubicBezTo>
                    <a:pt x="14005" y="34313"/>
                    <a:pt x="14157" y="34465"/>
                    <a:pt x="14344" y="34465"/>
                  </a:cubicBezTo>
                  <a:cubicBezTo>
                    <a:pt x="14529" y="34465"/>
                    <a:pt x="14681" y="34313"/>
                    <a:pt x="14681" y="34125"/>
                  </a:cubicBezTo>
                  <a:cubicBezTo>
                    <a:pt x="14681" y="33941"/>
                    <a:pt x="14529" y="33789"/>
                    <a:pt x="14344" y="33789"/>
                  </a:cubicBezTo>
                  <a:cubicBezTo>
                    <a:pt x="14273" y="33789"/>
                    <a:pt x="14204" y="33811"/>
                    <a:pt x="14148" y="33849"/>
                  </a:cubicBezTo>
                  <a:lnTo>
                    <a:pt x="9494" y="29206"/>
                  </a:lnTo>
                  <a:lnTo>
                    <a:pt x="9494" y="9391"/>
                  </a:lnTo>
                  <a:lnTo>
                    <a:pt x="87"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4" name="Google Shape;2334;p16"/>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50000">
              <a:schemeClr val="lt1"/>
            </a:gs>
            <a:gs pos="100000">
              <a:schemeClr val="accent3"/>
            </a:gs>
          </a:gsLst>
          <a:lin ang="18900044"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6"/>
              </a:buClr>
              <a:buSzPts val="3000"/>
              <a:buFont typeface="DM Sans"/>
              <a:buNone/>
              <a:defRPr sz="3000" b="1">
                <a:solidFill>
                  <a:schemeClr val="accent6"/>
                </a:solidFill>
                <a:latin typeface="DM Sans"/>
                <a:ea typeface="DM Sans"/>
                <a:cs typeface="DM Sans"/>
                <a:sym typeface="DM Sans"/>
              </a:defRPr>
            </a:lvl1pPr>
            <a:lvl2pPr lvl="1" rtl="0">
              <a:spcBef>
                <a:spcPts val="0"/>
              </a:spcBef>
              <a:spcAft>
                <a:spcPts val="0"/>
              </a:spcAft>
              <a:buClr>
                <a:schemeClr val="accent6"/>
              </a:buClr>
              <a:buSzPts val="3000"/>
              <a:buFont typeface="DM Sans"/>
              <a:buNone/>
              <a:defRPr sz="3000" b="1">
                <a:solidFill>
                  <a:schemeClr val="accent6"/>
                </a:solidFill>
                <a:latin typeface="DM Sans"/>
                <a:ea typeface="DM Sans"/>
                <a:cs typeface="DM Sans"/>
                <a:sym typeface="DM Sans"/>
              </a:defRPr>
            </a:lvl2pPr>
            <a:lvl3pPr lvl="2" rtl="0">
              <a:spcBef>
                <a:spcPts val="0"/>
              </a:spcBef>
              <a:spcAft>
                <a:spcPts val="0"/>
              </a:spcAft>
              <a:buClr>
                <a:schemeClr val="accent6"/>
              </a:buClr>
              <a:buSzPts val="3000"/>
              <a:buFont typeface="DM Sans"/>
              <a:buNone/>
              <a:defRPr sz="3000" b="1">
                <a:solidFill>
                  <a:schemeClr val="accent6"/>
                </a:solidFill>
                <a:latin typeface="DM Sans"/>
                <a:ea typeface="DM Sans"/>
                <a:cs typeface="DM Sans"/>
                <a:sym typeface="DM Sans"/>
              </a:defRPr>
            </a:lvl3pPr>
            <a:lvl4pPr lvl="3" rtl="0">
              <a:spcBef>
                <a:spcPts val="0"/>
              </a:spcBef>
              <a:spcAft>
                <a:spcPts val="0"/>
              </a:spcAft>
              <a:buClr>
                <a:schemeClr val="accent6"/>
              </a:buClr>
              <a:buSzPts val="3000"/>
              <a:buFont typeface="DM Sans"/>
              <a:buNone/>
              <a:defRPr sz="3000" b="1">
                <a:solidFill>
                  <a:schemeClr val="accent6"/>
                </a:solidFill>
                <a:latin typeface="DM Sans"/>
                <a:ea typeface="DM Sans"/>
                <a:cs typeface="DM Sans"/>
                <a:sym typeface="DM Sans"/>
              </a:defRPr>
            </a:lvl4pPr>
            <a:lvl5pPr lvl="4" rtl="0">
              <a:spcBef>
                <a:spcPts val="0"/>
              </a:spcBef>
              <a:spcAft>
                <a:spcPts val="0"/>
              </a:spcAft>
              <a:buClr>
                <a:schemeClr val="accent6"/>
              </a:buClr>
              <a:buSzPts val="3000"/>
              <a:buFont typeface="DM Sans"/>
              <a:buNone/>
              <a:defRPr sz="3000" b="1">
                <a:solidFill>
                  <a:schemeClr val="accent6"/>
                </a:solidFill>
                <a:latin typeface="DM Sans"/>
                <a:ea typeface="DM Sans"/>
                <a:cs typeface="DM Sans"/>
                <a:sym typeface="DM Sans"/>
              </a:defRPr>
            </a:lvl5pPr>
            <a:lvl6pPr lvl="5" rtl="0">
              <a:spcBef>
                <a:spcPts val="0"/>
              </a:spcBef>
              <a:spcAft>
                <a:spcPts val="0"/>
              </a:spcAft>
              <a:buClr>
                <a:schemeClr val="accent6"/>
              </a:buClr>
              <a:buSzPts val="3000"/>
              <a:buFont typeface="DM Sans"/>
              <a:buNone/>
              <a:defRPr sz="3000" b="1">
                <a:solidFill>
                  <a:schemeClr val="accent6"/>
                </a:solidFill>
                <a:latin typeface="DM Sans"/>
                <a:ea typeface="DM Sans"/>
                <a:cs typeface="DM Sans"/>
                <a:sym typeface="DM Sans"/>
              </a:defRPr>
            </a:lvl6pPr>
            <a:lvl7pPr lvl="6" rtl="0">
              <a:spcBef>
                <a:spcPts val="0"/>
              </a:spcBef>
              <a:spcAft>
                <a:spcPts val="0"/>
              </a:spcAft>
              <a:buClr>
                <a:schemeClr val="accent6"/>
              </a:buClr>
              <a:buSzPts val="3000"/>
              <a:buFont typeface="DM Sans"/>
              <a:buNone/>
              <a:defRPr sz="3000" b="1">
                <a:solidFill>
                  <a:schemeClr val="accent6"/>
                </a:solidFill>
                <a:latin typeface="DM Sans"/>
                <a:ea typeface="DM Sans"/>
                <a:cs typeface="DM Sans"/>
                <a:sym typeface="DM Sans"/>
              </a:defRPr>
            </a:lvl7pPr>
            <a:lvl8pPr lvl="7" rtl="0">
              <a:spcBef>
                <a:spcPts val="0"/>
              </a:spcBef>
              <a:spcAft>
                <a:spcPts val="0"/>
              </a:spcAft>
              <a:buClr>
                <a:schemeClr val="accent6"/>
              </a:buClr>
              <a:buSzPts val="3000"/>
              <a:buFont typeface="DM Sans"/>
              <a:buNone/>
              <a:defRPr sz="3000" b="1">
                <a:solidFill>
                  <a:schemeClr val="accent6"/>
                </a:solidFill>
                <a:latin typeface="DM Sans"/>
                <a:ea typeface="DM Sans"/>
                <a:cs typeface="DM Sans"/>
                <a:sym typeface="DM Sans"/>
              </a:defRPr>
            </a:lvl8pPr>
            <a:lvl9pPr lvl="8" rtl="0">
              <a:spcBef>
                <a:spcPts val="0"/>
              </a:spcBef>
              <a:spcAft>
                <a:spcPts val="0"/>
              </a:spcAft>
              <a:buClr>
                <a:schemeClr val="accent6"/>
              </a:buClr>
              <a:buSzPts val="3000"/>
              <a:buFont typeface="DM Sans"/>
              <a:buNone/>
              <a:defRPr sz="3000" b="1">
                <a:solidFill>
                  <a:schemeClr val="accent6"/>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6"/>
              </a:buClr>
              <a:buSzPts val="1400"/>
              <a:buFont typeface="Asap"/>
              <a:buChar char="●"/>
              <a:defRPr>
                <a:solidFill>
                  <a:schemeClr val="accent6"/>
                </a:solidFill>
                <a:latin typeface="Asap"/>
                <a:ea typeface="Asap"/>
                <a:cs typeface="Asap"/>
                <a:sym typeface="Asap"/>
              </a:defRPr>
            </a:lvl1pPr>
            <a:lvl2pPr marL="914400" lvl="1" indent="-317500">
              <a:lnSpc>
                <a:spcPct val="115000"/>
              </a:lnSpc>
              <a:spcBef>
                <a:spcPts val="1600"/>
              </a:spcBef>
              <a:spcAft>
                <a:spcPts val="0"/>
              </a:spcAft>
              <a:buClr>
                <a:schemeClr val="accent6"/>
              </a:buClr>
              <a:buSzPts val="1400"/>
              <a:buFont typeface="Asap"/>
              <a:buChar char="○"/>
              <a:defRPr>
                <a:solidFill>
                  <a:schemeClr val="accent6"/>
                </a:solidFill>
                <a:latin typeface="Asap"/>
                <a:ea typeface="Asap"/>
                <a:cs typeface="Asap"/>
                <a:sym typeface="Asap"/>
              </a:defRPr>
            </a:lvl2pPr>
            <a:lvl3pPr marL="1371600" lvl="2" indent="-317500">
              <a:lnSpc>
                <a:spcPct val="115000"/>
              </a:lnSpc>
              <a:spcBef>
                <a:spcPts val="1600"/>
              </a:spcBef>
              <a:spcAft>
                <a:spcPts val="0"/>
              </a:spcAft>
              <a:buClr>
                <a:schemeClr val="accent6"/>
              </a:buClr>
              <a:buSzPts val="1400"/>
              <a:buFont typeface="Asap"/>
              <a:buChar char="■"/>
              <a:defRPr>
                <a:solidFill>
                  <a:schemeClr val="accent6"/>
                </a:solidFill>
                <a:latin typeface="Asap"/>
                <a:ea typeface="Asap"/>
                <a:cs typeface="Asap"/>
                <a:sym typeface="Asap"/>
              </a:defRPr>
            </a:lvl3pPr>
            <a:lvl4pPr marL="1828800" lvl="3" indent="-317500">
              <a:lnSpc>
                <a:spcPct val="115000"/>
              </a:lnSpc>
              <a:spcBef>
                <a:spcPts val="1600"/>
              </a:spcBef>
              <a:spcAft>
                <a:spcPts val="0"/>
              </a:spcAft>
              <a:buClr>
                <a:schemeClr val="accent6"/>
              </a:buClr>
              <a:buSzPts val="1400"/>
              <a:buFont typeface="Asap"/>
              <a:buChar char="●"/>
              <a:defRPr>
                <a:solidFill>
                  <a:schemeClr val="accent6"/>
                </a:solidFill>
                <a:latin typeface="Asap"/>
                <a:ea typeface="Asap"/>
                <a:cs typeface="Asap"/>
                <a:sym typeface="Asap"/>
              </a:defRPr>
            </a:lvl4pPr>
            <a:lvl5pPr marL="2286000" lvl="4" indent="-317500">
              <a:lnSpc>
                <a:spcPct val="115000"/>
              </a:lnSpc>
              <a:spcBef>
                <a:spcPts val="1600"/>
              </a:spcBef>
              <a:spcAft>
                <a:spcPts val="0"/>
              </a:spcAft>
              <a:buClr>
                <a:schemeClr val="accent6"/>
              </a:buClr>
              <a:buSzPts val="1400"/>
              <a:buFont typeface="Asap"/>
              <a:buChar char="○"/>
              <a:defRPr>
                <a:solidFill>
                  <a:schemeClr val="accent6"/>
                </a:solidFill>
                <a:latin typeface="Asap"/>
                <a:ea typeface="Asap"/>
                <a:cs typeface="Asap"/>
                <a:sym typeface="Asap"/>
              </a:defRPr>
            </a:lvl5pPr>
            <a:lvl6pPr marL="2743200" lvl="5" indent="-317500">
              <a:lnSpc>
                <a:spcPct val="115000"/>
              </a:lnSpc>
              <a:spcBef>
                <a:spcPts val="1600"/>
              </a:spcBef>
              <a:spcAft>
                <a:spcPts val="0"/>
              </a:spcAft>
              <a:buClr>
                <a:schemeClr val="accent6"/>
              </a:buClr>
              <a:buSzPts val="1400"/>
              <a:buFont typeface="Asap"/>
              <a:buChar char="■"/>
              <a:defRPr>
                <a:solidFill>
                  <a:schemeClr val="accent6"/>
                </a:solidFill>
                <a:latin typeface="Asap"/>
                <a:ea typeface="Asap"/>
                <a:cs typeface="Asap"/>
                <a:sym typeface="Asap"/>
              </a:defRPr>
            </a:lvl6pPr>
            <a:lvl7pPr marL="3200400" lvl="6" indent="-317500">
              <a:lnSpc>
                <a:spcPct val="115000"/>
              </a:lnSpc>
              <a:spcBef>
                <a:spcPts val="1600"/>
              </a:spcBef>
              <a:spcAft>
                <a:spcPts val="0"/>
              </a:spcAft>
              <a:buClr>
                <a:schemeClr val="accent6"/>
              </a:buClr>
              <a:buSzPts val="1400"/>
              <a:buFont typeface="Asap"/>
              <a:buChar char="●"/>
              <a:defRPr>
                <a:solidFill>
                  <a:schemeClr val="accent6"/>
                </a:solidFill>
                <a:latin typeface="Asap"/>
                <a:ea typeface="Asap"/>
                <a:cs typeface="Asap"/>
                <a:sym typeface="Asap"/>
              </a:defRPr>
            </a:lvl7pPr>
            <a:lvl8pPr marL="3657600" lvl="7" indent="-317500">
              <a:lnSpc>
                <a:spcPct val="115000"/>
              </a:lnSpc>
              <a:spcBef>
                <a:spcPts val="1600"/>
              </a:spcBef>
              <a:spcAft>
                <a:spcPts val="0"/>
              </a:spcAft>
              <a:buClr>
                <a:schemeClr val="accent6"/>
              </a:buClr>
              <a:buSzPts val="1400"/>
              <a:buFont typeface="Asap"/>
              <a:buChar char="○"/>
              <a:defRPr>
                <a:solidFill>
                  <a:schemeClr val="accent6"/>
                </a:solidFill>
                <a:latin typeface="Asap"/>
                <a:ea typeface="Asap"/>
                <a:cs typeface="Asap"/>
                <a:sym typeface="Asap"/>
              </a:defRPr>
            </a:lvl8pPr>
            <a:lvl9pPr marL="4114800" lvl="8" indent="-317500">
              <a:lnSpc>
                <a:spcPct val="115000"/>
              </a:lnSpc>
              <a:spcBef>
                <a:spcPts val="1600"/>
              </a:spcBef>
              <a:spcAft>
                <a:spcPts val="1600"/>
              </a:spcAft>
              <a:buClr>
                <a:schemeClr val="accent6"/>
              </a:buClr>
              <a:buSzPts val="1400"/>
              <a:buFont typeface="Asap"/>
              <a:buChar char="■"/>
              <a:defRPr>
                <a:solidFill>
                  <a:schemeClr val="accent6"/>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6" r:id="rId6"/>
    <p:sldLayoutId id="2147483658" r:id="rId7"/>
    <p:sldLayoutId id="2147483660" r:id="rId8"/>
    <p:sldLayoutId id="2147483662" r:id="rId9"/>
    <p:sldLayoutId id="2147483663" r:id="rId10"/>
    <p:sldLayoutId id="2147483665" r:id="rId11"/>
    <p:sldLayoutId id="2147483671" r:id="rId12"/>
    <p:sldLayoutId id="2147483672" r:id="rId13"/>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8.png"/><Relationship Id="rId7" Type="http://schemas.microsoft.com/office/2007/relationships/hdphoto" Target="../media/hdphoto2.wdp"/><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26.gif"/><Relationship Id="rId4" Type="http://schemas.openxmlformats.org/officeDocument/2006/relationships/image" Target="../media/image2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10.xml"/><Relationship Id="rId5" Type="http://schemas.openxmlformats.org/officeDocument/2006/relationships/image" Target="../media/image31.jpeg"/><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4.xml"/><Relationship Id="rId4" Type="http://schemas.openxmlformats.org/officeDocument/2006/relationships/image" Target="../media/image47.png"/></Relationships>
</file>

<file path=ppt/slides/_rels/slide3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4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image" Target="../media/image54.jpeg"/><Relationship Id="rId5" Type="http://schemas.openxmlformats.org/officeDocument/2006/relationships/image" Target="../media/image53.jpeg"/><Relationship Id="rId4" Type="http://schemas.openxmlformats.org/officeDocument/2006/relationships/image" Target="../media/image52.png"/></Relationships>
</file>

<file path=ppt/slides/_rels/slide46.xml.rels><?xml version="1.0" encoding="UTF-8" standalone="yes"?>
<Relationships xmlns="http://schemas.openxmlformats.org/package/2006/relationships"><Relationship Id="rId3" Type="http://schemas.openxmlformats.org/officeDocument/2006/relationships/hyperlink" Target="https://mathworld.wolfram.com/RicesTheorem.html" TargetMode="External"/><Relationship Id="rId7" Type="http://schemas.openxmlformats.org/officeDocument/2006/relationships/hyperlink" Target="https://beza1e1.tuxen.de/articles/accidentally_turing_complete.html" TargetMode="External"/><Relationship Id="rId2" Type="http://schemas.openxmlformats.org/officeDocument/2006/relationships/notesSlide" Target="../notesSlides/notesSlide22.xml"/><Relationship Id="rId1" Type="http://schemas.openxmlformats.org/officeDocument/2006/relationships/slideLayout" Target="../slideLayouts/slideLayout10.xml"/><Relationship Id="rId6" Type="http://schemas.openxmlformats.org/officeDocument/2006/relationships/hyperlink" Target="https://gwern.net/turing-complete" TargetMode="External"/><Relationship Id="rId5" Type="http://schemas.openxmlformats.org/officeDocument/2006/relationships/hyperlink" Target="http://www.youtube.com/" TargetMode="External"/><Relationship Id="rId4" Type="http://schemas.openxmlformats.org/officeDocument/2006/relationships/hyperlink" Target="https://gist.github.com/roachhd/dce54bec8ba55fb17d3a" TargetMode="External"/></Relationships>
</file>

<file path=ppt/slides/_rels/slide47.xml.rels><?xml version="1.0" encoding="UTF-8" standalone="yes"?>
<Relationships xmlns="http://schemas.openxmlformats.org/package/2006/relationships"><Relationship Id="rId8" Type="http://schemas.openxmlformats.org/officeDocument/2006/relationships/hyperlink" Target="https://brainfuck.org/dbfi.b" TargetMode="External"/><Relationship Id="rId3" Type="http://schemas.openxmlformats.org/officeDocument/2006/relationships/hyperlink" Target="https://doi.org/10.1002/9780470050118.ecse212" TargetMode="External"/><Relationship Id="rId7" Type="http://schemas.openxmlformats.org/officeDocument/2006/relationships/hyperlink" Target="https://esolangs.org/wiki/Brainfuck#Self-interpreters" TargetMode="External"/><Relationship Id="rId2" Type="http://schemas.openxmlformats.org/officeDocument/2006/relationships/notesSlide" Target="../notesSlides/notesSlide23.xml"/><Relationship Id="rId1" Type="http://schemas.openxmlformats.org/officeDocument/2006/relationships/slideLayout" Target="../slideLayouts/slideLayout10.xml"/><Relationship Id="rId6" Type="http://schemas.openxmlformats.org/officeDocument/2006/relationships/hyperlink" Target="https://doi.org/10.1109/smc-it51442.2021.00010" TargetMode="External"/><Relationship Id="rId5" Type="http://schemas.openxmlformats.org/officeDocument/2006/relationships/hyperlink" Target="https://www.nand2tetris.org/" TargetMode="External"/><Relationship Id="rId4" Type="http://schemas.openxmlformats.org/officeDocument/2006/relationships/hyperlink" Target="https://arxiv.org/pdf/1503.09060"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learn.saylor.org/mod/book/tool/print/-" TargetMode="External"/><Relationship Id="rId3" Type="http://schemas.openxmlformats.org/officeDocument/2006/relationships/hyperlink" Target="https://www.quantamagazine.org/maths-game-of-life-reveals-%20long-sought-repeating-patterns-20240118/" TargetMode="External"/><Relationship Id="rId7" Type="http://schemas.openxmlformats.org/officeDocument/2006/relationships/hyperlink" Target="https://martinueding.de/posts/creating-a-brainfuck-interpreter/" TargetMode="External"/><Relationship Id="rId2" Type="http://schemas.openxmlformats.org/officeDocument/2006/relationships/notesSlide" Target="../notesSlides/notesSlide24.xml"/><Relationship Id="rId1" Type="http://schemas.openxmlformats.org/officeDocument/2006/relationships/slideLayout" Target="../slideLayouts/slideLayout10.xml"/><Relationship Id="rId6" Type="http://schemas.openxmlformats.org/officeDocument/2006/relationships/hyperlink" Target="https://github.com/srijan-paul/meep" TargetMode="External"/><Relationship Id="rId5" Type="http://schemas.openxmlformats.org/officeDocument/2006/relationships/hyperlink" Target="https://injuly.in/blog/bfinbf/index.html" TargetMode="External"/><Relationship Id="rId4" Type="http://schemas.openxmlformats.org/officeDocument/2006/relationships/hyperlink" Target="https://thesharperdev.com/how-to-write-a-brainfuck-interpreter-in-c/" TargetMode="External"/><Relationship Id="rId9" Type="http://schemas.openxmlformats.org/officeDocument/2006/relationships/hyperlink" Target="https://jwodder.freeshell.org/lambda.html"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github.com/coq/coq?tab=readme-ov-file" TargetMode="External"/><Relationship Id="rId3" Type="http://schemas.openxmlformats.org/officeDocument/2006/relationships/hyperlink" Target="https://www.reddit.com/r/ProgrammerHu-%20mor/comments/78z90f/comment/doylzry/" TargetMode="External"/><Relationship Id="rId7" Type="http://schemas.openxmlformats.org/officeDocument/2006/relationships/hyperlink" Target="https://www.geeksforgeeks.org/functional-programming-paradigm/" TargetMode="External"/><Relationship Id="rId2" Type="http://schemas.openxmlformats.org/officeDocument/2006/relationships/notesSlide" Target="../notesSlides/notesSlide25.xml"/><Relationship Id="rId1" Type="http://schemas.openxmlformats.org/officeDocument/2006/relationships/slideLayout" Target="../slideLayouts/slideLayout10.xml"/><Relationship Id="rId6" Type="http://schemas.openxmlformats.org/officeDocument/2006/relationships/hyperlink" Target="https://doi.org/10.1016/j.simpat.2020.102189" TargetMode="External"/><Relationship Id="rId5" Type="http://schemas.openxmlformats.org/officeDocument/2006/relationships/hyperlink" Target="https://googleprojectzero.blogspot.com/2021/12/a-deep-dive-into-" TargetMode="External"/><Relationship Id="rId4" Type="http://schemas.openxmlformats.org/officeDocument/2006/relationships/hyperlink" Target="https://www.infoq.com/articles/excel-lambda-turing-complete/" TargetMode="External"/><Relationship Id="rId9" Type="http://schemas.openxmlformats.org/officeDocument/2006/relationships/hyperlink" Target="https://zipcpu.com/zipcpu/2017/08/11/simple-alu.html"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57.jpeg"/></Relationships>
</file>

<file path=ppt/slides/_rels/slide5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58.png"/></Relationships>
</file>

<file path=ppt/slides/_rels/slide5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61.png"/><Relationship Id="rId4" Type="http://schemas.openxmlformats.org/officeDocument/2006/relationships/image" Target="../media/image60.png"/></Relationships>
</file>

<file path=ppt/slides/_rels/slide5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64.jpe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25.gif"/></Relationships>
</file>

<file path=ppt/slides/_rels/slide61.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7.jpe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4065;p31"/>
          <p:cNvSpPr>
            <a:spLocks noGrp="1" noChangeArrowheads="1"/>
            <a:extLst>
              <a:ext uri="smNativeData">
                <pr:smNativeData xmlns:mc="http://schemas.openxmlformats.org/markup-compatibility/2006" xmlns:p14="http://schemas.microsoft.com/office/powerpoint/2010/main" xmlns:p15="http://schemas.microsoft.com/office/powerpoint/2012/main"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AAAAAJYHAABAOAAADhUAAAAAAAAmAAAACAAAAD0wAAAAAAAA"/>
              </a:ext>
            </a:extLst>
          </p:cNvSpPr>
          <p:nvPr>
            <p:ph type="ctrTitle"/>
          </p:nvPr>
        </p:nvSpPr>
        <p:spPr>
          <a:xfrm>
            <a:off x="740410" y="483809"/>
            <a:ext cx="7494210" cy="2672745"/>
          </a:xfrm>
        </p:spPr>
        <p:txBody>
          <a:bodyPr vert="horz" wrap="square" lIns="91440" tIns="91440" rIns="91440" bIns="91440" numCol="1" spcCol="215900" anchor="b">
            <a:prstTxWarp prst="textNoShape">
              <a:avLst/>
            </a:prstTxWarp>
          </a:bodyPr>
          <a:lstStyle/>
          <a:p>
            <a:pPr marL="0" indent="0">
              <a:spcBef>
                <a:spcPts val="0"/>
              </a:spcBef>
              <a:spcAft>
                <a:spcPts val="0"/>
              </a:spcAft>
              <a:buNone/>
              <a:defRPr lang="en-us" sz="4000" cap="none"/>
            </a:pPr>
            <a:r>
              <a:rPr dirty="0">
                <a:solidFill>
                  <a:srgbClr val="F0F062"/>
                </a:solidFill>
              </a:rPr>
              <a:t>Survey of Imperative Style Turing Complete </a:t>
            </a:r>
            <a:r>
              <a:rPr lang="en-US" dirty="0">
                <a:solidFill>
                  <a:srgbClr val="F0F062"/>
                </a:solidFill>
              </a:rPr>
              <a:t>proof</a:t>
            </a:r>
            <a:r>
              <a:rPr dirty="0">
                <a:solidFill>
                  <a:srgbClr val="F0F062"/>
                </a:solidFill>
              </a:rPr>
              <a:t> </a:t>
            </a:r>
            <a:r>
              <a:rPr lang="en-US" dirty="0">
                <a:solidFill>
                  <a:srgbClr val="F0F062"/>
                </a:solidFill>
              </a:rPr>
              <a:t>techniques</a:t>
            </a:r>
            <a:r>
              <a:rPr dirty="0">
                <a:solidFill>
                  <a:srgbClr val="F0F062"/>
                </a:solidFill>
              </a:rPr>
              <a:t> and an application to prove Proteus Turing Complete</a:t>
            </a:r>
          </a:p>
        </p:txBody>
      </p:sp>
      <p:sp>
        <p:nvSpPr>
          <p:cNvPr id="3" name="Google Shape;4066;p31"/>
          <p:cNvSpPr>
            <a:spLocks noGrp="1" noChangeArrowheads="1"/>
            <a:extLst>
              <a:ext uri="smNativeData">
                <pr:smNativeData xmlns:mc="http://schemas.openxmlformats.org/markup-compatibility/2006" xmlns:p14="http://schemas.microsoft.com/office/powerpoint/2010/main" xmlns:p15="http://schemas.microsoft.com/office/powerpoint/2012/main"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mg0AAGIWAADiKgAAohgAAAAAAAAmAAAACAAAAD0wAAAAAAAA"/>
              </a:ext>
            </a:extLst>
          </p:cNvSpPr>
          <p:nvPr>
            <p:ph type="subTitle" idx="1"/>
          </p:nvPr>
        </p:nvSpPr>
        <p:spPr>
          <a:xfrm>
            <a:off x="2192020" y="3184968"/>
            <a:ext cx="4759960" cy="365760"/>
          </a:xfrm>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dirty="0">
                <a:solidFill>
                  <a:srgbClr val="F0F062"/>
                </a:solidFill>
              </a:rPr>
              <a:t>By: Isaiah Martinez</a:t>
            </a:r>
          </a:p>
        </p:txBody>
      </p:sp>
      <p:pic>
        <p:nvPicPr>
          <p:cNvPr id="4" name="Picture1"/>
          <p:cNvPicPr>
            <a:picLocks noChangeAspect="1"/>
            <a:extLst>
              <a:ext uri="smNativeData">
                <pr:smNativeData xmlns:mc="http://schemas.openxmlformats.org/markup-compatibility/2006" xmlns:p14="http://schemas.microsoft.com/office/powerpoint/2010/main" xmlns:p15="http://schemas.microsoft.com/office/powerpoint/2012/main" xmlns:pr="smNativeData" xmlns="smNativeData" val="SMDATA_17_r2NKZxMAAAAlAAAAEQAAAC8B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OqVDwVKRZIBAAAAAAAAAAAAAAAAAAAAAAAAAAAAAAAAAAAAAAAAAAA4NHACf39/AACl5APMzMwAwMD/AH9/fwAAAAAAAAAAAAAAAAD///8AAAAAACEAAAAYAAAAFAAAAOEmAABuGAAA3DcAAEAfAAAAAAAAJgAAAAgAAAD//////////w=="/>
              </a:ext>
            </a:extLst>
          </p:cNvPicPr>
          <p:nvPr/>
        </p:nvPicPr>
        <p:blipFill>
          <a:blip r:embed="rId3"/>
          <a:stretch>
            <a:fillRect/>
          </a:stretch>
        </p:blipFill>
        <p:spPr>
          <a:xfrm>
            <a:off x="3107342" y="3728234"/>
            <a:ext cx="2760345" cy="1108710"/>
          </a:xfrm>
          <a:prstGeom prst="rect">
            <a:avLst/>
          </a:prstGeom>
          <a:noFill/>
          <a:ln>
            <a:noFill/>
          </a:ln>
          <a:effectLst/>
        </p:spPr>
      </p:pic>
      <p:pic>
        <p:nvPicPr>
          <p:cNvPr id="5" name="Picture2"/>
          <p:cNvPicPr>
            <a:picLocks noChangeAspect="1"/>
            <a:extLst>
              <a:ext uri="smNativeData">
                <pr:smNativeData xmlns:mc="http://schemas.openxmlformats.org/markup-compatibility/2006" xmlns:p14="http://schemas.microsoft.com/office/powerpoint/2010/main" xmlns:p15="http://schemas.microsoft.com/office/powerpoint/2012/main" xmlns:pr="smNativeData" xmlns="smNativeData" val="SMDATA_17_r2NKZxMAAAAlAAAAEQAAAC8B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OqVDwVKRZIBAAAAAAAAAAAAAAAAAAAAAAAAAAAAAAAAAAAAAAAAAAA4NHACf39/AACl5APMzMwAwMD/AH9/fwAAAAAAAAAAAAAAAAD///8AAAAAACEAAAAYAAAAFAAAAGQAAAD5FgAAuAgAAEAfAAAAAAAAJgAAAAgAAAD//////////w=="/>
              </a:ext>
            </a:extLst>
          </p:cNvPicPr>
          <p:nvPr/>
        </p:nvPicPr>
        <p:blipFill>
          <a:blip r:embed="rId4"/>
          <a:stretch>
            <a:fillRect/>
          </a:stretch>
        </p:blipFill>
        <p:spPr>
          <a:xfrm>
            <a:off x="595691" y="3314126"/>
            <a:ext cx="1353820" cy="1345565"/>
          </a:xfrm>
          <a:prstGeom prst="rect">
            <a:avLst/>
          </a:prstGeom>
          <a:noFill/>
          <a:ln>
            <a:noFill/>
          </a:ln>
          <a:effectLst/>
        </p:spPr>
      </p:pic>
      <p:pic>
        <p:nvPicPr>
          <p:cNvPr id="6" name="Picture 5" descr="NASA JPL Logo Vector - (.Ai .PNG .SVG .EPS Free Download)">
            <a:extLst>
              <a:ext uri="{FF2B5EF4-FFF2-40B4-BE49-F238E27FC236}">
                <a16:creationId xmlns:a16="http://schemas.microsoft.com/office/drawing/2014/main" id="{7EB8BDC6-D5B1-04F7-AD00-138706BE5A3D}"/>
              </a:ext>
            </a:extLst>
          </p:cNvPr>
          <p:cNvPicPr>
            <a:picLocks noChangeAspect="1"/>
          </p:cNvPicPr>
          <p:nvPr/>
        </p:nvPicPr>
        <p:blipFill>
          <a:blip r:embed="rId5">
            <a:alphaModFix/>
            <a:extLst>
              <a:ext uri="{BEBA8EAE-BF5A-486C-A8C5-ECC9F3942E4B}">
                <a14:imgProps xmlns:a14="http://schemas.microsoft.com/office/drawing/2010/main">
                  <a14:imgLayer r:embed="rId6">
                    <a14:imgEffect>
                      <a14:backgroundRemoval t="10000" b="90000" l="10000" r="90000"/>
                    </a14:imgEffect>
                  </a14:imgLayer>
                </a14:imgProps>
              </a:ext>
            </a:extLst>
          </a:blip>
          <a:srcRect l="20620" t="14690" r="22325" b="13853"/>
          <a:stretch/>
        </p:blipFill>
        <p:spPr>
          <a:xfrm>
            <a:off x="7194489" y="3156554"/>
            <a:ext cx="1353820" cy="1680391"/>
          </a:xfrm>
          <a:prstGeom prst="rect">
            <a:avLst/>
          </a:prstGeom>
        </p:spPr>
      </p:pic>
      <p:sp>
        <p:nvSpPr>
          <p:cNvPr id="7" name="TextBox 6">
            <a:extLst>
              <a:ext uri="{FF2B5EF4-FFF2-40B4-BE49-F238E27FC236}">
                <a16:creationId xmlns:a16="http://schemas.microsoft.com/office/drawing/2014/main" id="{7F8B75D1-54BA-BA90-DEA4-F3DDF603FAEE}"/>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CE1574-65B9-3211-ABF5-9E607236C05A}"/>
              </a:ext>
            </a:extLst>
          </p:cNvPr>
          <p:cNvSpPr>
            <a:spLocks noGrp="1"/>
          </p:cNvSpPr>
          <p:nvPr>
            <p:ph type="title"/>
          </p:nvPr>
        </p:nvSpPr>
        <p:spPr/>
        <p:txBody>
          <a:bodyPr/>
          <a:lstStyle/>
          <a:p>
            <a:r>
              <a:rPr lang="en-US" dirty="0"/>
              <a:t>Turing Completeness</a:t>
            </a:r>
          </a:p>
        </p:txBody>
      </p:sp>
      <p:sp>
        <p:nvSpPr>
          <p:cNvPr id="6" name="Subtitle 5">
            <a:extLst>
              <a:ext uri="{FF2B5EF4-FFF2-40B4-BE49-F238E27FC236}">
                <a16:creationId xmlns:a16="http://schemas.microsoft.com/office/drawing/2014/main" id="{2DDC90C2-01CE-7026-9036-EF4DCDECE5C0}"/>
              </a:ext>
            </a:extLst>
          </p:cNvPr>
          <p:cNvSpPr>
            <a:spLocks noGrp="1"/>
          </p:cNvSpPr>
          <p:nvPr>
            <p:ph type="subTitle" idx="2"/>
          </p:nvPr>
        </p:nvSpPr>
        <p:spPr>
          <a:xfrm>
            <a:off x="688574" y="1242392"/>
            <a:ext cx="3832036" cy="1805488"/>
          </a:xfrm>
        </p:spPr>
        <p:txBody>
          <a:bodyPr/>
          <a:lstStyle/>
          <a:p>
            <a:pPr marL="139700" indent="0">
              <a:buNone/>
            </a:pPr>
            <a:r>
              <a:rPr lang="en-US" sz="2200" dirty="0"/>
              <a:t>For a given system to be Turing Complete, it must be capable of </a:t>
            </a:r>
            <a:r>
              <a:rPr lang="en-US" sz="2200" u="sng" dirty="0"/>
              <a:t>performing any computation</a:t>
            </a:r>
            <a:r>
              <a:rPr lang="en-US" sz="2200" dirty="0"/>
              <a:t> that a TM can perform.</a:t>
            </a:r>
          </a:p>
        </p:txBody>
      </p:sp>
      <p:pic>
        <p:nvPicPr>
          <p:cNvPr id="2050" name="Picture 2" descr="Python - Logos Download">
            <a:extLst>
              <a:ext uri="{FF2B5EF4-FFF2-40B4-BE49-F238E27FC236}">
                <a16:creationId xmlns:a16="http://schemas.microsoft.com/office/drawing/2014/main" id="{5985C2D6-9837-23CF-FC89-030EDB8CD2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7309" y="2100717"/>
            <a:ext cx="1301941" cy="129713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i-Res C++ Logo Download | Logos - NUMI">
            <a:extLst>
              <a:ext uri="{FF2B5EF4-FFF2-40B4-BE49-F238E27FC236}">
                <a16:creationId xmlns:a16="http://schemas.microsoft.com/office/drawing/2014/main" id="{2A89CE2E-E48B-FE41-3EDE-04EA0B0F1CF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259" t="1526" r="4089" b="255"/>
          <a:stretch/>
        </p:blipFill>
        <p:spPr bwMode="auto">
          <a:xfrm>
            <a:off x="5780524" y="365760"/>
            <a:ext cx="1436785" cy="155670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Microsoft Excel logo transparent PNG 22100657 PNG">
            <a:extLst>
              <a:ext uri="{FF2B5EF4-FFF2-40B4-BE49-F238E27FC236}">
                <a16:creationId xmlns:a16="http://schemas.microsoft.com/office/drawing/2014/main" id="{E48A1BEF-67FA-802A-4F8C-76546995E69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294" t="15394" r="14192" b="16056"/>
          <a:stretch/>
        </p:blipFill>
        <p:spPr bwMode="auto">
          <a:xfrm>
            <a:off x="4886260" y="2100717"/>
            <a:ext cx="1574875" cy="1509591"/>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Magic The Gathering Vector at Vectorified.com | Collection of Magic The Gathering Vector free ...">
            <a:extLst>
              <a:ext uri="{FF2B5EF4-FFF2-40B4-BE49-F238E27FC236}">
                <a16:creationId xmlns:a16="http://schemas.microsoft.com/office/drawing/2014/main" id="{5214DB66-FA54-55E2-9EDD-2CBEC3D9F61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600107" y="3789652"/>
            <a:ext cx="3208924" cy="90529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Minecraft Logo and symbol, meaning, history, PNG, brand">
            <a:extLst>
              <a:ext uri="{FF2B5EF4-FFF2-40B4-BE49-F238E27FC236}">
                <a16:creationId xmlns:a16="http://schemas.microsoft.com/office/drawing/2014/main" id="{50CC79E1-9C6C-0C63-932C-4E1EC2D85D9A}"/>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31761" b="33457"/>
          <a:stretch/>
        </p:blipFill>
        <p:spPr bwMode="auto">
          <a:xfrm>
            <a:off x="4572000" y="4008730"/>
            <a:ext cx="4267558" cy="83493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E5708DE-AC24-6A21-0D03-C8A1400936F6}"/>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10</a:t>
            </a:fld>
            <a:endParaRPr lang="en-US" dirty="0"/>
          </a:p>
        </p:txBody>
      </p:sp>
    </p:spTree>
    <p:extLst>
      <p:ext uri="{BB962C8B-B14F-4D97-AF65-F5344CB8AC3E}">
        <p14:creationId xmlns:p14="http://schemas.microsoft.com/office/powerpoint/2010/main" val="870589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48">
          <a:extLst>
            <a:ext uri="{FF2B5EF4-FFF2-40B4-BE49-F238E27FC236}">
              <a16:creationId xmlns:a16="http://schemas.microsoft.com/office/drawing/2014/main" id="{AE189E12-C8AC-8D8B-CF73-2655AD205474}"/>
            </a:ext>
          </a:extLst>
        </p:cNvPr>
        <p:cNvGrpSpPr/>
        <p:nvPr/>
      </p:nvGrpSpPr>
      <p:grpSpPr>
        <a:xfrm>
          <a:off x="0" y="0"/>
          <a:ext cx="0" cy="0"/>
          <a:chOff x="0" y="0"/>
          <a:chExt cx="0" cy="0"/>
        </a:xfrm>
      </p:grpSpPr>
      <p:sp>
        <p:nvSpPr>
          <p:cNvPr id="4149" name="Google Shape;4149;p36">
            <a:extLst>
              <a:ext uri="{FF2B5EF4-FFF2-40B4-BE49-F238E27FC236}">
                <a16:creationId xmlns:a16="http://schemas.microsoft.com/office/drawing/2014/main" id="{AF250239-0709-6629-E891-3F1A9527CE77}"/>
              </a:ext>
            </a:extLst>
          </p:cNvPr>
          <p:cNvSpPr txBox="1">
            <a:spLocks noGrp="1"/>
          </p:cNvSpPr>
          <p:nvPr>
            <p:ph type="title"/>
          </p:nvPr>
        </p:nvSpPr>
        <p:spPr>
          <a:xfrm>
            <a:off x="720000" y="2150850"/>
            <a:ext cx="42063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Proteus</a:t>
            </a:r>
            <a:endParaRPr dirty="0"/>
          </a:p>
        </p:txBody>
      </p:sp>
      <p:sp>
        <p:nvSpPr>
          <p:cNvPr id="4150" name="Google Shape;4150;p36">
            <a:extLst>
              <a:ext uri="{FF2B5EF4-FFF2-40B4-BE49-F238E27FC236}">
                <a16:creationId xmlns:a16="http://schemas.microsoft.com/office/drawing/2014/main" id="{774A3716-B893-2CD2-150D-19C434B89FFF}"/>
              </a:ext>
            </a:extLst>
          </p:cNvPr>
          <p:cNvSpPr txBox="1">
            <a:spLocks noGrp="1"/>
          </p:cNvSpPr>
          <p:nvPr>
            <p:ph type="title" idx="2"/>
          </p:nvPr>
        </p:nvSpPr>
        <p:spPr>
          <a:xfrm>
            <a:off x="720000" y="1114650"/>
            <a:ext cx="1828800" cy="118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4151" name="Google Shape;4151;p36">
            <a:extLst>
              <a:ext uri="{FF2B5EF4-FFF2-40B4-BE49-F238E27FC236}">
                <a16:creationId xmlns:a16="http://schemas.microsoft.com/office/drawing/2014/main" id="{1F0AC284-761D-8477-C782-7CC700D4F105}"/>
              </a:ext>
            </a:extLst>
          </p:cNvPr>
          <p:cNvSpPr txBox="1">
            <a:spLocks noGrp="1"/>
          </p:cNvSpPr>
          <p:nvPr>
            <p:ph type="subTitle" idx="1"/>
          </p:nvPr>
        </p:nvSpPr>
        <p:spPr>
          <a:xfrm>
            <a:off x="720000" y="2903575"/>
            <a:ext cx="4206300" cy="1620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 sz="2000" dirty="0"/>
              <a:t>Actor Model</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sz="2000" dirty="0"/>
              <a:t>Use Cases</a:t>
            </a:r>
          </a:p>
        </p:txBody>
      </p:sp>
      <p:grpSp>
        <p:nvGrpSpPr>
          <p:cNvPr id="3" name="Group 2">
            <a:extLst>
              <a:ext uri="{FF2B5EF4-FFF2-40B4-BE49-F238E27FC236}">
                <a16:creationId xmlns:a16="http://schemas.microsoft.com/office/drawing/2014/main" id="{0344C755-B924-25CB-C225-BF4D752056F1}"/>
              </a:ext>
            </a:extLst>
          </p:cNvPr>
          <p:cNvGrpSpPr/>
          <p:nvPr/>
        </p:nvGrpSpPr>
        <p:grpSpPr>
          <a:xfrm>
            <a:off x="3917329" y="990600"/>
            <a:ext cx="4740082" cy="3060207"/>
            <a:chOff x="5452355" y="1477775"/>
            <a:chExt cx="2474806" cy="1597740"/>
          </a:xfrm>
        </p:grpSpPr>
        <p:sp>
          <p:nvSpPr>
            <p:cNvPr id="4153" name="Google Shape;4153;p36">
              <a:extLst>
                <a:ext uri="{FF2B5EF4-FFF2-40B4-BE49-F238E27FC236}">
                  <a16:creationId xmlns:a16="http://schemas.microsoft.com/office/drawing/2014/main" id="{19E3D267-F9F8-A428-E090-56FA2424DD86}"/>
                </a:ext>
              </a:extLst>
            </p:cNvPr>
            <p:cNvSpPr/>
            <p:nvPr/>
          </p:nvSpPr>
          <p:spPr>
            <a:xfrm flipH="1">
              <a:off x="5616672" y="1477775"/>
              <a:ext cx="2146176" cy="1442991"/>
            </a:xfrm>
            <a:custGeom>
              <a:avLst/>
              <a:gdLst/>
              <a:ahLst/>
              <a:cxnLst/>
              <a:rect l="l" t="t" r="r" b="b"/>
              <a:pathLst>
                <a:path w="35984" h="24194" extrusionOk="0">
                  <a:moveTo>
                    <a:pt x="34827" y="1"/>
                  </a:moveTo>
                  <a:lnTo>
                    <a:pt x="1157" y="1"/>
                  </a:lnTo>
                  <a:cubicBezTo>
                    <a:pt x="516" y="1"/>
                    <a:pt x="0" y="517"/>
                    <a:pt x="0" y="1157"/>
                  </a:cubicBezTo>
                  <a:lnTo>
                    <a:pt x="0" y="24194"/>
                  </a:lnTo>
                  <a:lnTo>
                    <a:pt x="35983" y="24194"/>
                  </a:lnTo>
                  <a:lnTo>
                    <a:pt x="35983" y="1157"/>
                  </a:lnTo>
                  <a:cubicBezTo>
                    <a:pt x="35983" y="517"/>
                    <a:pt x="35464" y="1"/>
                    <a:pt x="34827" y="1"/>
                  </a:cubicBezTo>
                  <a:close/>
                </a:path>
              </a:pathLst>
            </a:custGeom>
            <a:gradFill>
              <a:gsLst>
                <a:gs pos="0">
                  <a:srgbClr val="DACDE8"/>
                </a:gs>
                <a:gs pos="100000">
                  <a:srgbClr val="977AB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36">
              <a:extLst>
                <a:ext uri="{FF2B5EF4-FFF2-40B4-BE49-F238E27FC236}">
                  <a16:creationId xmlns:a16="http://schemas.microsoft.com/office/drawing/2014/main" id="{76757070-BBFA-BC37-A92B-38BED151D4CC}"/>
                </a:ext>
              </a:extLst>
            </p:cNvPr>
            <p:cNvSpPr/>
            <p:nvPr/>
          </p:nvSpPr>
          <p:spPr>
            <a:xfrm flipH="1">
              <a:off x="5616672" y="1477775"/>
              <a:ext cx="2146176" cy="1379471"/>
            </a:xfrm>
            <a:custGeom>
              <a:avLst/>
              <a:gdLst/>
              <a:ahLst/>
              <a:cxnLst/>
              <a:rect l="l" t="t" r="r" b="b"/>
              <a:pathLst>
                <a:path w="35984" h="23129" extrusionOk="0">
                  <a:moveTo>
                    <a:pt x="34827" y="1"/>
                  </a:moveTo>
                  <a:lnTo>
                    <a:pt x="1157" y="1"/>
                  </a:lnTo>
                  <a:cubicBezTo>
                    <a:pt x="516" y="1"/>
                    <a:pt x="0" y="517"/>
                    <a:pt x="0" y="1157"/>
                  </a:cubicBezTo>
                  <a:lnTo>
                    <a:pt x="0" y="23128"/>
                  </a:lnTo>
                  <a:lnTo>
                    <a:pt x="35983" y="23128"/>
                  </a:lnTo>
                  <a:lnTo>
                    <a:pt x="35983" y="1157"/>
                  </a:lnTo>
                  <a:cubicBezTo>
                    <a:pt x="35983" y="517"/>
                    <a:pt x="35464" y="1"/>
                    <a:pt x="34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36">
              <a:extLst>
                <a:ext uri="{FF2B5EF4-FFF2-40B4-BE49-F238E27FC236}">
                  <a16:creationId xmlns:a16="http://schemas.microsoft.com/office/drawing/2014/main" id="{BB2247A5-3E52-BB97-3FEC-0122215A8328}"/>
                </a:ext>
              </a:extLst>
            </p:cNvPr>
            <p:cNvSpPr/>
            <p:nvPr/>
          </p:nvSpPr>
          <p:spPr>
            <a:xfrm flipH="1">
              <a:off x="5452355" y="2920683"/>
              <a:ext cx="2474806" cy="154832"/>
            </a:xfrm>
            <a:custGeom>
              <a:avLst/>
              <a:gdLst/>
              <a:ahLst/>
              <a:cxnLst/>
              <a:rect l="l" t="t" r="r" b="b"/>
              <a:pathLst>
                <a:path w="41494" h="2596" extrusionOk="0">
                  <a:moveTo>
                    <a:pt x="0" y="1"/>
                  </a:moveTo>
                  <a:lnTo>
                    <a:pt x="0" y="1284"/>
                  </a:lnTo>
                  <a:cubicBezTo>
                    <a:pt x="0" y="2008"/>
                    <a:pt x="536" y="2596"/>
                    <a:pt x="1193" y="2596"/>
                  </a:cubicBezTo>
                  <a:lnTo>
                    <a:pt x="40301" y="2596"/>
                  </a:lnTo>
                  <a:cubicBezTo>
                    <a:pt x="40958" y="2596"/>
                    <a:pt x="41493" y="2008"/>
                    <a:pt x="41493" y="1284"/>
                  </a:cubicBezTo>
                  <a:lnTo>
                    <a:pt x="41493" y="1"/>
                  </a:lnTo>
                  <a:close/>
                </a:path>
              </a:pathLst>
            </a:custGeom>
            <a:gradFill>
              <a:gsLst>
                <a:gs pos="0">
                  <a:schemeClr val="accent3"/>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6">
              <a:extLst>
                <a:ext uri="{FF2B5EF4-FFF2-40B4-BE49-F238E27FC236}">
                  <a16:creationId xmlns:a16="http://schemas.microsoft.com/office/drawing/2014/main" id="{94839805-F543-FAB0-7202-45510EE1AB14}"/>
                </a:ext>
              </a:extLst>
            </p:cNvPr>
            <p:cNvSpPr/>
            <p:nvPr/>
          </p:nvSpPr>
          <p:spPr>
            <a:xfrm flipH="1">
              <a:off x="5673989" y="1532466"/>
              <a:ext cx="2031602" cy="1162731"/>
            </a:xfrm>
            <a:custGeom>
              <a:avLst/>
              <a:gdLst/>
              <a:ahLst/>
              <a:cxnLst/>
              <a:rect l="l" t="t" r="r" b="b"/>
              <a:pathLst>
                <a:path w="34063" h="19495" extrusionOk="0">
                  <a:moveTo>
                    <a:pt x="1" y="0"/>
                  </a:moveTo>
                  <a:lnTo>
                    <a:pt x="34063" y="0"/>
                  </a:lnTo>
                  <a:lnTo>
                    <a:pt x="34063" y="19495"/>
                  </a:lnTo>
                  <a:lnTo>
                    <a:pt x="1" y="19495"/>
                  </a:ln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 name="Rectangle 5">
            <a:extLst>
              <a:ext uri="{FF2B5EF4-FFF2-40B4-BE49-F238E27FC236}">
                <a16:creationId xmlns:a16="http://schemas.microsoft.com/office/drawing/2014/main" id="{D322750C-E6D6-D71F-D290-05E29DD02248}"/>
              </a:ext>
            </a:extLst>
          </p:cNvPr>
          <p:cNvSpPr/>
          <p:nvPr/>
        </p:nvSpPr>
        <p:spPr>
          <a:xfrm>
            <a:off x="4341832" y="1092693"/>
            <a:ext cx="3891198" cy="2229678"/>
          </a:xfrm>
          <a:prstGeom prst="rect">
            <a:avLst/>
          </a:prstGeom>
          <a:gradFill>
            <a:gsLst>
              <a:gs pos="0">
                <a:srgbClr val="A78EDA"/>
              </a:gs>
              <a:gs pos="100000">
                <a:srgbClr val="7970A9"/>
              </a:gs>
            </a:gsLst>
            <a:lin ang="18900044"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C30CC2D7-FEF1-6F5F-44AB-20DFF998412D}"/>
              </a:ext>
            </a:extLst>
          </p:cNvPr>
          <p:cNvGrpSpPr/>
          <p:nvPr/>
        </p:nvGrpSpPr>
        <p:grpSpPr>
          <a:xfrm>
            <a:off x="6064423" y="1238036"/>
            <a:ext cx="1217223" cy="1037194"/>
            <a:chOff x="8508057" y="1753916"/>
            <a:chExt cx="635943" cy="541886"/>
          </a:xfrm>
        </p:grpSpPr>
        <p:sp>
          <p:nvSpPr>
            <p:cNvPr id="4" name="Google Shape;4068;p31">
              <a:extLst>
                <a:ext uri="{FF2B5EF4-FFF2-40B4-BE49-F238E27FC236}">
                  <a16:creationId xmlns:a16="http://schemas.microsoft.com/office/drawing/2014/main" id="{4633870C-2AE6-EFA1-0681-7800D43206E8}"/>
                </a:ext>
              </a:extLst>
            </p:cNvPr>
            <p:cNvSpPr/>
            <p:nvPr/>
          </p:nvSpPr>
          <p:spPr>
            <a:xfrm>
              <a:off x="8760170" y="1907163"/>
              <a:ext cx="383830" cy="388639"/>
            </a:xfrm>
            <a:custGeom>
              <a:avLst/>
              <a:gdLst/>
              <a:ahLst/>
              <a:cxnLst/>
              <a:rect l="l" t="t" r="r" b="b"/>
              <a:pathLst>
                <a:path w="12953" h="13058" extrusionOk="0">
                  <a:moveTo>
                    <a:pt x="10800" y="6181"/>
                  </a:moveTo>
                  <a:cubicBezTo>
                    <a:pt x="10786" y="5999"/>
                    <a:pt x="10758" y="5814"/>
                    <a:pt x="10720" y="5632"/>
                  </a:cubicBezTo>
                  <a:cubicBezTo>
                    <a:pt x="10681" y="5447"/>
                    <a:pt x="10631" y="5267"/>
                    <a:pt x="10571" y="5096"/>
                  </a:cubicBezTo>
                  <a:lnTo>
                    <a:pt x="10571" y="5096"/>
                  </a:lnTo>
                  <a:lnTo>
                    <a:pt x="12058" y="3142"/>
                  </a:lnTo>
                  <a:lnTo>
                    <a:pt x="11382" y="2118"/>
                  </a:lnTo>
                  <a:lnTo>
                    <a:pt x="10438" y="1336"/>
                  </a:lnTo>
                  <a:lnTo>
                    <a:pt x="8337" y="2609"/>
                  </a:lnTo>
                  <a:lnTo>
                    <a:pt x="8337" y="2612"/>
                  </a:lnTo>
                  <a:cubicBezTo>
                    <a:pt x="8003" y="2452"/>
                    <a:pt x="7650" y="2336"/>
                    <a:pt x="7283" y="2267"/>
                  </a:cubicBezTo>
                  <a:lnTo>
                    <a:pt x="7283" y="2267"/>
                  </a:lnTo>
                  <a:lnTo>
                    <a:pt x="6336" y="0"/>
                  </a:lnTo>
                  <a:lnTo>
                    <a:pt x="5110" y="75"/>
                  </a:lnTo>
                  <a:lnTo>
                    <a:pt x="3962" y="503"/>
                  </a:lnTo>
                  <a:lnTo>
                    <a:pt x="4012" y="2959"/>
                  </a:lnTo>
                  <a:lnTo>
                    <a:pt x="4012" y="2959"/>
                  </a:lnTo>
                  <a:cubicBezTo>
                    <a:pt x="3705" y="3169"/>
                    <a:pt x="3429" y="3420"/>
                    <a:pt x="3189" y="3699"/>
                  </a:cubicBezTo>
                  <a:lnTo>
                    <a:pt x="3189" y="3699"/>
                  </a:lnTo>
                  <a:lnTo>
                    <a:pt x="751" y="3387"/>
                  </a:lnTo>
                  <a:lnTo>
                    <a:pt x="205" y="4483"/>
                  </a:lnTo>
                  <a:lnTo>
                    <a:pt x="1" y="5695"/>
                  </a:lnTo>
                  <a:lnTo>
                    <a:pt x="2151" y="6877"/>
                  </a:lnTo>
                  <a:lnTo>
                    <a:pt x="2151" y="6877"/>
                  </a:lnTo>
                  <a:cubicBezTo>
                    <a:pt x="2168" y="7059"/>
                    <a:pt x="2192" y="7244"/>
                    <a:pt x="2231" y="7426"/>
                  </a:cubicBezTo>
                  <a:cubicBezTo>
                    <a:pt x="2273" y="7611"/>
                    <a:pt x="2322" y="7788"/>
                    <a:pt x="2380" y="7961"/>
                  </a:cubicBezTo>
                  <a:lnTo>
                    <a:pt x="2380" y="7961"/>
                  </a:lnTo>
                  <a:lnTo>
                    <a:pt x="892" y="9916"/>
                  </a:lnTo>
                  <a:lnTo>
                    <a:pt x="1569" y="10937"/>
                  </a:lnTo>
                  <a:lnTo>
                    <a:pt x="2515" y="11719"/>
                  </a:lnTo>
                  <a:lnTo>
                    <a:pt x="4616" y="10449"/>
                  </a:lnTo>
                  <a:lnTo>
                    <a:pt x="4616" y="10446"/>
                  </a:lnTo>
                  <a:cubicBezTo>
                    <a:pt x="4947" y="10606"/>
                    <a:pt x="5301" y="10722"/>
                    <a:pt x="5668" y="10791"/>
                  </a:cubicBezTo>
                  <a:lnTo>
                    <a:pt x="6618" y="13057"/>
                  </a:lnTo>
                  <a:lnTo>
                    <a:pt x="7840" y="12983"/>
                  </a:lnTo>
                  <a:lnTo>
                    <a:pt x="8992" y="12555"/>
                  </a:lnTo>
                  <a:lnTo>
                    <a:pt x="8942" y="10098"/>
                  </a:lnTo>
                  <a:cubicBezTo>
                    <a:pt x="9248" y="9886"/>
                    <a:pt x="9524" y="9637"/>
                    <a:pt x="9764" y="9358"/>
                  </a:cubicBezTo>
                  <a:lnTo>
                    <a:pt x="9764" y="9358"/>
                  </a:lnTo>
                  <a:lnTo>
                    <a:pt x="12202" y="9670"/>
                  </a:lnTo>
                  <a:lnTo>
                    <a:pt x="12749" y="8572"/>
                  </a:lnTo>
                  <a:lnTo>
                    <a:pt x="12953" y="7362"/>
                  </a:lnTo>
                  <a:lnTo>
                    <a:pt x="10800" y="6178"/>
                  </a:lnTo>
                  <a:close/>
                  <a:moveTo>
                    <a:pt x="6899" y="8525"/>
                  </a:moveTo>
                  <a:cubicBezTo>
                    <a:pt x="5798" y="8756"/>
                    <a:pt x="4713" y="8053"/>
                    <a:pt x="4481" y="6951"/>
                  </a:cubicBezTo>
                  <a:cubicBezTo>
                    <a:pt x="4246" y="5850"/>
                    <a:pt x="4953" y="4765"/>
                    <a:pt x="6054" y="4533"/>
                  </a:cubicBezTo>
                  <a:cubicBezTo>
                    <a:pt x="7156" y="4298"/>
                    <a:pt x="8241" y="5005"/>
                    <a:pt x="8473" y="6106"/>
                  </a:cubicBezTo>
                  <a:cubicBezTo>
                    <a:pt x="8707" y="7208"/>
                    <a:pt x="8001" y="8290"/>
                    <a:pt x="6899" y="8525"/>
                  </a:cubicBezTo>
                  <a:close/>
                </a:path>
              </a:pathLst>
            </a:custGeom>
            <a:gradFill>
              <a:gsLst>
                <a:gs pos="0">
                  <a:schemeClr val="accent3"/>
                </a:gs>
                <a:gs pos="100000">
                  <a:schemeClr val="accent4"/>
                </a:gs>
              </a:gsLst>
              <a:lin ang="10800025"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 name="Google Shape;4069;p31">
              <a:extLst>
                <a:ext uri="{FF2B5EF4-FFF2-40B4-BE49-F238E27FC236}">
                  <a16:creationId xmlns:a16="http://schemas.microsoft.com/office/drawing/2014/main" id="{CC473701-8D07-2082-19E7-8BB0FA81571A}"/>
                </a:ext>
              </a:extLst>
            </p:cNvPr>
            <p:cNvSpPr/>
            <p:nvPr/>
          </p:nvSpPr>
          <p:spPr>
            <a:xfrm>
              <a:off x="8508057" y="1753916"/>
              <a:ext cx="313660" cy="317596"/>
            </a:xfrm>
            <a:custGeom>
              <a:avLst/>
              <a:gdLst/>
              <a:ahLst/>
              <a:cxnLst/>
              <a:rect l="l" t="t" r="r" b="b"/>
              <a:pathLst>
                <a:path w="10585" h="10671" extrusionOk="0">
                  <a:moveTo>
                    <a:pt x="8826" y="5050"/>
                  </a:moveTo>
                  <a:cubicBezTo>
                    <a:pt x="8815" y="4901"/>
                    <a:pt x="8793" y="4752"/>
                    <a:pt x="8760" y="4603"/>
                  </a:cubicBezTo>
                  <a:cubicBezTo>
                    <a:pt x="8729" y="4451"/>
                    <a:pt x="8688" y="4304"/>
                    <a:pt x="8638" y="4164"/>
                  </a:cubicBezTo>
                  <a:lnTo>
                    <a:pt x="8638" y="4164"/>
                  </a:lnTo>
                  <a:lnTo>
                    <a:pt x="9856" y="2568"/>
                  </a:lnTo>
                  <a:lnTo>
                    <a:pt x="9301" y="1732"/>
                  </a:lnTo>
                  <a:lnTo>
                    <a:pt x="8528" y="1094"/>
                  </a:lnTo>
                  <a:lnTo>
                    <a:pt x="6811" y="2132"/>
                  </a:lnTo>
                  <a:lnTo>
                    <a:pt x="6814" y="2132"/>
                  </a:lnTo>
                  <a:cubicBezTo>
                    <a:pt x="6540" y="2002"/>
                    <a:pt x="6251" y="1908"/>
                    <a:pt x="5952" y="1850"/>
                  </a:cubicBezTo>
                  <a:lnTo>
                    <a:pt x="5952" y="1850"/>
                  </a:lnTo>
                  <a:lnTo>
                    <a:pt x="5177" y="1"/>
                  </a:lnTo>
                  <a:lnTo>
                    <a:pt x="4177" y="62"/>
                  </a:lnTo>
                  <a:lnTo>
                    <a:pt x="3236" y="409"/>
                  </a:lnTo>
                  <a:lnTo>
                    <a:pt x="3277" y="2416"/>
                  </a:lnTo>
                  <a:lnTo>
                    <a:pt x="3277" y="2416"/>
                  </a:lnTo>
                  <a:cubicBezTo>
                    <a:pt x="3026" y="2590"/>
                    <a:pt x="2803" y="2795"/>
                    <a:pt x="2607" y="3024"/>
                  </a:cubicBezTo>
                  <a:lnTo>
                    <a:pt x="2604" y="3024"/>
                  </a:lnTo>
                  <a:lnTo>
                    <a:pt x="614" y="2767"/>
                  </a:lnTo>
                  <a:lnTo>
                    <a:pt x="166" y="3664"/>
                  </a:lnTo>
                  <a:lnTo>
                    <a:pt x="1" y="4652"/>
                  </a:lnTo>
                  <a:lnTo>
                    <a:pt x="1759" y="5621"/>
                  </a:lnTo>
                  <a:lnTo>
                    <a:pt x="1759" y="5621"/>
                  </a:lnTo>
                  <a:cubicBezTo>
                    <a:pt x="1770" y="5770"/>
                    <a:pt x="1792" y="5919"/>
                    <a:pt x="1823" y="6068"/>
                  </a:cubicBezTo>
                  <a:cubicBezTo>
                    <a:pt x="1856" y="6220"/>
                    <a:pt x="1897" y="6367"/>
                    <a:pt x="1947" y="6507"/>
                  </a:cubicBezTo>
                  <a:lnTo>
                    <a:pt x="1944" y="6507"/>
                  </a:lnTo>
                  <a:lnTo>
                    <a:pt x="730" y="8103"/>
                  </a:lnTo>
                  <a:lnTo>
                    <a:pt x="1282" y="8939"/>
                  </a:lnTo>
                  <a:lnTo>
                    <a:pt x="2055" y="9580"/>
                  </a:lnTo>
                  <a:lnTo>
                    <a:pt x="3772" y="8539"/>
                  </a:lnTo>
                  <a:lnTo>
                    <a:pt x="3772" y="8539"/>
                  </a:lnTo>
                  <a:cubicBezTo>
                    <a:pt x="4045" y="8669"/>
                    <a:pt x="4332" y="8763"/>
                    <a:pt x="4633" y="8821"/>
                  </a:cubicBezTo>
                  <a:lnTo>
                    <a:pt x="5409" y="10670"/>
                  </a:lnTo>
                  <a:lnTo>
                    <a:pt x="6408" y="10609"/>
                  </a:lnTo>
                  <a:lnTo>
                    <a:pt x="7346" y="10262"/>
                  </a:lnTo>
                  <a:lnTo>
                    <a:pt x="7305" y="8255"/>
                  </a:lnTo>
                  <a:cubicBezTo>
                    <a:pt x="7556" y="8081"/>
                    <a:pt x="7783" y="7877"/>
                    <a:pt x="7979" y="7647"/>
                  </a:cubicBezTo>
                  <a:lnTo>
                    <a:pt x="7979" y="7647"/>
                  </a:lnTo>
                  <a:lnTo>
                    <a:pt x="9972" y="7904"/>
                  </a:lnTo>
                  <a:lnTo>
                    <a:pt x="10419" y="7007"/>
                  </a:lnTo>
                  <a:lnTo>
                    <a:pt x="10585" y="6019"/>
                  </a:lnTo>
                  <a:lnTo>
                    <a:pt x="8826" y="5050"/>
                  </a:lnTo>
                  <a:close/>
                  <a:moveTo>
                    <a:pt x="5638" y="6968"/>
                  </a:moveTo>
                  <a:cubicBezTo>
                    <a:pt x="4735" y="7159"/>
                    <a:pt x="3852" y="6582"/>
                    <a:pt x="3661" y="5682"/>
                  </a:cubicBezTo>
                  <a:cubicBezTo>
                    <a:pt x="3471" y="4779"/>
                    <a:pt x="4045" y="3896"/>
                    <a:pt x="4948" y="3705"/>
                  </a:cubicBezTo>
                  <a:cubicBezTo>
                    <a:pt x="5847" y="3515"/>
                    <a:pt x="6734" y="4089"/>
                    <a:pt x="6924" y="4992"/>
                  </a:cubicBezTo>
                  <a:cubicBezTo>
                    <a:pt x="7115" y="5892"/>
                    <a:pt x="6538" y="6778"/>
                    <a:pt x="5638" y="6968"/>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grpSp>
      <p:sp>
        <p:nvSpPr>
          <p:cNvPr id="8" name="TextBox 7">
            <a:extLst>
              <a:ext uri="{FF2B5EF4-FFF2-40B4-BE49-F238E27FC236}">
                <a16:creationId xmlns:a16="http://schemas.microsoft.com/office/drawing/2014/main" id="{5EBDE5AE-56E9-9FAC-173C-CA1092A0A5FB}"/>
              </a:ext>
            </a:extLst>
          </p:cNvPr>
          <p:cNvSpPr txBox="1"/>
          <p:nvPr/>
        </p:nvSpPr>
        <p:spPr>
          <a:xfrm>
            <a:off x="5775435" y="1238036"/>
            <a:ext cx="1012715" cy="1938992"/>
          </a:xfrm>
          <a:prstGeom prst="rect">
            <a:avLst/>
          </a:prstGeom>
          <a:noFill/>
        </p:spPr>
        <p:txBody>
          <a:bodyPr wrap="square" rtlCol="0">
            <a:spAutoFit/>
          </a:bodyPr>
          <a:lstStyle/>
          <a:p>
            <a:r>
              <a:rPr lang="en-US" sz="12000" dirty="0">
                <a:solidFill>
                  <a:schemeClr val="accent1">
                    <a:lumMod val="60000"/>
                    <a:lumOff val="40000"/>
                  </a:schemeClr>
                </a:solidFill>
                <a:latin typeface="Times New Roman" panose="02020603050405020304" pitchFamily="18" charset="0"/>
                <a:cs typeface="Times New Roman" panose="02020603050405020304" pitchFamily="18" charset="0"/>
              </a:rPr>
              <a:t>P</a:t>
            </a:r>
          </a:p>
        </p:txBody>
      </p:sp>
      <p:sp>
        <p:nvSpPr>
          <p:cNvPr id="9" name="TextBox 8">
            <a:extLst>
              <a:ext uri="{FF2B5EF4-FFF2-40B4-BE49-F238E27FC236}">
                <a16:creationId xmlns:a16="http://schemas.microsoft.com/office/drawing/2014/main" id="{5B2C14E7-5CCE-5D0E-FE81-ADF7A0BBD49A}"/>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11</a:t>
            </a:fld>
            <a:endParaRPr lang="en-US" dirty="0"/>
          </a:p>
        </p:txBody>
      </p:sp>
    </p:spTree>
    <p:extLst>
      <p:ext uri="{BB962C8B-B14F-4D97-AF65-F5344CB8AC3E}">
        <p14:creationId xmlns:p14="http://schemas.microsoft.com/office/powerpoint/2010/main" val="4115299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0EB37A-7403-ABCB-5865-18674E605EBC}"/>
              </a:ext>
            </a:extLst>
          </p:cNvPr>
          <p:cNvSpPr>
            <a:spLocks noGrp="1"/>
          </p:cNvSpPr>
          <p:nvPr>
            <p:ph type="title"/>
          </p:nvPr>
        </p:nvSpPr>
        <p:spPr/>
        <p:txBody>
          <a:bodyPr/>
          <a:lstStyle/>
          <a:p>
            <a:r>
              <a:rPr lang="en-US" dirty="0"/>
              <a:t>Actor Model</a:t>
            </a:r>
          </a:p>
        </p:txBody>
      </p:sp>
      <p:grpSp>
        <p:nvGrpSpPr>
          <p:cNvPr id="7" name="Group 6">
            <a:extLst>
              <a:ext uri="{FF2B5EF4-FFF2-40B4-BE49-F238E27FC236}">
                <a16:creationId xmlns:a16="http://schemas.microsoft.com/office/drawing/2014/main" id="{BEE3C38F-8B6F-5233-3F57-ED04050572C2}"/>
              </a:ext>
            </a:extLst>
          </p:cNvPr>
          <p:cNvGrpSpPr/>
          <p:nvPr/>
        </p:nvGrpSpPr>
        <p:grpSpPr>
          <a:xfrm>
            <a:off x="4229099" y="1481896"/>
            <a:ext cx="4619624" cy="2674121"/>
            <a:chOff x="600075" y="1576234"/>
            <a:chExt cx="3429000" cy="1856001"/>
          </a:xfrm>
        </p:grpSpPr>
        <p:pic>
          <p:nvPicPr>
            <p:cNvPr id="1026" name="Picture 2" descr="Types of Teams [with Advantages and Disadvantages]">
              <a:extLst>
                <a:ext uri="{FF2B5EF4-FFF2-40B4-BE49-F238E27FC236}">
                  <a16:creationId xmlns:a16="http://schemas.microsoft.com/office/drawing/2014/main" id="{A4AF1C8F-A07C-6243-8632-AFBE95C0C7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964" t="24970" r="12179" b="22229"/>
            <a:stretch/>
          </p:blipFill>
          <p:spPr bwMode="auto">
            <a:xfrm>
              <a:off x="600075" y="1576234"/>
              <a:ext cx="3429000" cy="155004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0A446ED-CD0B-84B0-5A5F-F7A67361FFBC}"/>
                </a:ext>
              </a:extLst>
            </p:cNvPr>
            <p:cNvSpPr txBox="1"/>
            <p:nvPr/>
          </p:nvSpPr>
          <p:spPr>
            <a:xfrm>
              <a:off x="1010746" y="3154535"/>
              <a:ext cx="2607658" cy="277700"/>
            </a:xfrm>
            <a:prstGeom prst="rect">
              <a:avLst/>
            </a:prstGeom>
            <a:noFill/>
          </p:spPr>
          <p:txBody>
            <a:bodyPr wrap="square" rtlCol="0">
              <a:spAutoFit/>
            </a:bodyPr>
            <a:lstStyle/>
            <a:p>
              <a:r>
                <a:rPr lang="en-US" sz="2000" dirty="0">
                  <a:solidFill>
                    <a:schemeClr val="accent6"/>
                  </a:solidFill>
                </a:rPr>
                <a:t>Different teams in a company</a:t>
              </a:r>
            </a:p>
          </p:txBody>
        </p:sp>
      </p:grpSp>
      <p:sp>
        <p:nvSpPr>
          <p:cNvPr id="8" name="TextBox 7">
            <a:extLst>
              <a:ext uri="{FF2B5EF4-FFF2-40B4-BE49-F238E27FC236}">
                <a16:creationId xmlns:a16="http://schemas.microsoft.com/office/drawing/2014/main" id="{02C2E52B-E7F4-1C82-67EF-B2C9D6873F60}"/>
              </a:ext>
            </a:extLst>
          </p:cNvPr>
          <p:cNvSpPr txBox="1"/>
          <p:nvPr/>
        </p:nvSpPr>
        <p:spPr>
          <a:xfrm>
            <a:off x="502867" y="1198164"/>
            <a:ext cx="3362325" cy="2800767"/>
          </a:xfrm>
          <a:prstGeom prst="rect">
            <a:avLst/>
          </a:prstGeom>
          <a:noFill/>
        </p:spPr>
        <p:txBody>
          <a:bodyPr wrap="square" rtlCol="0">
            <a:spAutoFit/>
          </a:bodyPr>
          <a:lstStyle/>
          <a:p>
            <a:r>
              <a:rPr lang="en-US" sz="2200" b="1" dirty="0">
                <a:solidFill>
                  <a:srgbClr val="F0F062"/>
                </a:solidFill>
              </a:rPr>
              <a:t>Actors</a:t>
            </a:r>
            <a:r>
              <a:rPr lang="en-US" sz="2200" dirty="0">
                <a:solidFill>
                  <a:schemeClr val="accent6"/>
                </a:solidFill>
              </a:rPr>
              <a:t>: Individuals within the overall group</a:t>
            </a:r>
          </a:p>
          <a:p>
            <a:endParaRPr lang="en-US" sz="2200" dirty="0">
              <a:solidFill>
                <a:schemeClr val="accent6"/>
              </a:solidFill>
            </a:endParaRPr>
          </a:p>
          <a:p>
            <a:r>
              <a:rPr lang="en-US" sz="2200" b="1" dirty="0">
                <a:solidFill>
                  <a:srgbClr val="F0F062"/>
                </a:solidFill>
              </a:rPr>
              <a:t>States</a:t>
            </a:r>
            <a:r>
              <a:rPr lang="en-US" sz="2200" dirty="0">
                <a:solidFill>
                  <a:schemeClr val="accent6"/>
                </a:solidFill>
              </a:rPr>
              <a:t>: Status of the individual</a:t>
            </a:r>
          </a:p>
          <a:p>
            <a:endParaRPr lang="en-US" sz="2200" dirty="0">
              <a:solidFill>
                <a:schemeClr val="accent6"/>
              </a:solidFill>
            </a:endParaRPr>
          </a:p>
          <a:p>
            <a:r>
              <a:rPr lang="en-US" sz="2200" b="1" dirty="0">
                <a:solidFill>
                  <a:srgbClr val="F0F062"/>
                </a:solidFill>
              </a:rPr>
              <a:t>Events</a:t>
            </a:r>
            <a:r>
              <a:rPr lang="en-US" sz="2200" dirty="0">
                <a:solidFill>
                  <a:schemeClr val="accent6"/>
                </a:solidFill>
              </a:rPr>
              <a:t>: Messages sent between individuals</a:t>
            </a:r>
          </a:p>
        </p:txBody>
      </p:sp>
      <p:sp>
        <p:nvSpPr>
          <p:cNvPr id="2" name="TextBox 1">
            <a:extLst>
              <a:ext uri="{FF2B5EF4-FFF2-40B4-BE49-F238E27FC236}">
                <a16:creationId xmlns:a16="http://schemas.microsoft.com/office/drawing/2014/main" id="{C8FF9387-8386-31CD-61E6-3229DB657202}"/>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12</a:t>
            </a:fld>
            <a:endParaRPr lang="en-US" dirty="0"/>
          </a:p>
        </p:txBody>
      </p:sp>
    </p:spTree>
    <p:extLst>
      <p:ext uri="{BB962C8B-B14F-4D97-AF65-F5344CB8AC3E}">
        <p14:creationId xmlns:p14="http://schemas.microsoft.com/office/powerpoint/2010/main" val="3953668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FA819-DA49-FC41-86B9-C325124DF31A}"/>
              </a:ext>
            </a:extLst>
          </p:cNvPr>
          <p:cNvSpPr>
            <a:spLocks noGrp="1"/>
          </p:cNvSpPr>
          <p:nvPr>
            <p:ph type="title"/>
          </p:nvPr>
        </p:nvSpPr>
        <p:spPr/>
        <p:txBody>
          <a:bodyPr/>
          <a:lstStyle/>
          <a:p>
            <a:r>
              <a:rPr lang="en-US" dirty="0"/>
              <a:t>Proteus Language Design Details</a:t>
            </a:r>
          </a:p>
        </p:txBody>
      </p:sp>
      <p:pic>
        <p:nvPicPr>
          <p:cNvPr id="5" name="Picture 4">
            <a:extLst>
              <a:ext uri="{FF2B5EF4-FFF2-40B4-BE49-F238E27FC236}">
                <a16:creationId xmlns:a16="http://schemas.microsoft.com/office/drawing/2014/main" id="{DB309869-06AB-AD5F-D38A-A8EBC2294879}"/>
              </a:ext>
            </a:extLst>
          </p:cNvPr>
          <p:cNvPicPr>
            <a:picLocks noChangeAspect="1"/>
          </p:cNvPicPr>
          <p:nvPr/>
        </p:nvPicPr>
        <p:blipFill>
          <a:blip r:embed="rId3"/>
          <a:srcRect t="14273"/>
          <a:stretch/>
        </p:blipFill>
        <p:spPr>
          <a:xfrm>
            <a:off x="4572000" y="1163162"/>
            <a:ext cx="4134498" cy="2270349"/>
          </a:xfrm>
          <a:prstGeom prst="rect">
            <a:avLst/>
          </a:prstGeom>
        </p:spPr>
      </p:pic>
      <p:sp>
        <p:nvSpPr>
          <p:cNvPr id="6" name="TextBox 5">
            <a:extLst>
              <a:ext uri="{FF2B5EF4-FFF2-40B4-BE49-F238E27FC236}">
                <a16:creationId xmlns:a16="http://schemas.microsoft.com/office/drawing/2014/main" id="{204EA6E6-A077-CC2E-83E2-41B7776E3F2C}"/>
              </a:ext>
            </a:extLst>
          </p:cNvPr>
          <p:cNvSpPr txBox="1"/>
          <p:nvPr/>
        </p:nvSpPr>
        <p:spPr>
          <a:xfrm>
            <a:off x="5354962" y="3433511"/>
            <a:ext cx="2568574" cy="400110"/>
          </a:xfrm>
          <a:prstGeom prst="rect">
            <a:avLst/>
          </a:prstGeom>
          <a:noFill/>
        </p:spPr>
        <p:txBody>
          <a:bodyPr wrap="square" rtlCol="0">
            <a:spAutoFit/>
          </a:bodyPr>
          <a:lstStyle/>
          <a:p>
            <a:pPr>
              <a:buClr>
                <a:schemeClr val="accent6"/>
              </a:buClr>
            </a:pPr>
            <a:r>
              <a:rPr lang="en-US" sz="2000" dirty="0">
                <a:solidFill>
                  <a:schemeClr val="accent6"/>
                </a:solidFill>
              </a:rPr>
              <a:t>States can be HSMs</a:t>
            </a:r>
          </a:p>
        </p:txBody>
      </p:sp>
      <p:sp>
        <p:nvSpPr>
          <p:cNvPr id="7" name="TextBox 6">
            <a:extLst>
              <a:ext uri="{FF2B5EF4-FFF2-40B4-BE49-F238E27FC236}">
                <a16:creationId xmlns:a16="http://schemas.microsoft.com/office/drawing/2014/main" id="{9FA50704-14F5-1441-817A-D77F8F02DD9B}"/>
              </a:ext>
            </a:extLst>
          </p:cNvPr>
          <p:cNvSpPr txBox="1"/>
          <p:nvPr/>
        </p:nvSpPr>
        <p:spPr>
          <a:xfrm>
            <a:off x="288200" y="1088672"/>
            <a:ext cx="3934550" cy="1538883"/>
          </a:xfrm>
          <a:prstGeom prst="rect">
            <a:avLst/>
          </a:prstGeom>
          <a:noFill/>
        </p:spPr>
        <p:txBody>
          <a:bodyPr wrap="square" lIns="0" tIns="0" rIns="0" bIns="0" rtlCol="0">
            <a:spAutoFit/>
          </a:bodyPr>
          <a:lstStyle/>
          <a:p>
            <a:r>
              <a:rPr lang="en-US" sz="10000" dirty="0">
                <a:solidFill>
                  <a:schemeClr val="accent6"/>
                </a:solidFill>
              </a:rPr>
              <a:t>3/2 = 1</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A54A184-3444-C838-4D1E-037C4A634527}"/>
                  </a:ext>
                </a:extLst>
              </p:cNvPr>
              <p:cNvSpPr txBox="1"/>
              <p:nvPr/>
            </p:nvSpPr>
            <p:spPr>
              <a:xfrm>
                <a:off x="971188" y="2509725"/>
                <a:ext cx="2568574" cy="707886"/>
              </a:xfrm>
              <a:prstGeom prst="rect">
                <a:avLst/>
              </a:prstGeom>
              <a:noFill/>
            </p:spPr>
            <p:txBody>
              <a:bodyPr wrap="square" rtlCol="0">
                <a:spAutoFit/>
              </a:bodyPr>
              <a:lstStyle/>
              <a:p>
                <a:pPr>
                  <a:buClr>
                    <a:schemeClr val="accent6"/>
                  </a:buClr>
                </a:pPr>
                <a:r>
                  <a:rPr lang="en-US" sz="2000" dirty="0">
                    <a:solidFill>
                      <a:schemeClr val="accent6"/>
                    </a:solidFill>
                  </a:rPr>
                  <a:t>Truncation to remain closure in </a:t>
                </a:r>
                <a14:m>
                  <m:oMath xmlns:m="http://schemas.openxmlformats.org/officeDocument/2006/math">
                    <m:r>
                      <a:rPr lang="en-US" sz="2000" dirty="0" smtClean="0">
                        <a:solidFill>
                          <a:schemeClr val="accent6"/>
                        </a:solidFill>
                        <a:latin typeface="Cambria Math" panose="02040503050406030204" pitchFamily="18" charset="0"/>
                      </a:rPr>
                      <m:t>ℤ</m:t>
                    </m:r>
                  </m:oMath>
                </a14:m>
                <a:endParaRPr lang="en-US" sz="2000" dirty="0">
                  <a:solidFill>
                    <a:schemeClr val="accent6"/>
                  </a:solidFill>
                </a:endParaRPr>
              </a:p>
            </p:txBody>
          </p:sp>
        </mc:Choice>
        <mc:Fallback xmlns="">
          <p:sp>
            <p:nvSpPr>
              <p:cNvPr id="11" name="TextBox 10">
                <a:extLst>
                  <a:ext uri="{FF2B5EF4-FFF2-40B4-BE49-F238E27FC236}">
                    <a16:creationId xmlns:a16="http://schemas.microsoft.com/office/drawing/2014/main" id="{EA54A184-3444-C838-4D1E-037C4A634527}"/>
                  </a:ext>
                </a:extLst>
              </p:cNvPr>
              <p:cNvSpPr txBox="1">
                <a:spLocks noRot="1" noChangeAspect="1" noMove="1" noResize="1" noEditPoints="1" noAdjustHandles="1" noChangeArrowheads="1" noChangeShapeType="1" noTextEdit="1"/>
              </p:cNvSpPr>
              <p:nvPr/>
            </p:nvSpPr>
            <p:spPr>
              <a:xfrm>
                <a:off x="971188" y="2509725"/>
                <a:ext cx="2568574" cy="707886"/>
              </a:xfrm>
              <a:prstGeom prst="rect">
                <a:avLst/>
              </a:prstGeom>
              <a:blipFill>
                <a:blip r:embed="rId4"/>
                <a:stretch>
                  <a:fillRect l="-2370" t="-4310" r="-2844" b="-15517"/>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8526FD6C-8A24-9921-29CB-03DA2FECE3BB}"/>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13</a:t>
            </a:fld>
            <a:endParaRPr lang="en-US" dirty="0"/>
          </a:p>
        </p:txBody>
      </p:sp>
      <p:sp>
        <p:nvSpPr>
          <p:cNvPr id="14" name="TextBox 13">
            <a:extLst>
              <a:ext uri="{FF2B5EF4-FFF2-40B4-BE49-F238E27FC236}">
                <a16:creationId xmlns:a16="http://schemas.microsoft.com/office/drawing/2014/main" id="{F2B93BFB-DE20-E06E-8BA6-55539D06C23E}"/>
              </a:ext>
            </a:extLst>
          </p:cNvPr>
          <p:cNvSpPr txBox="1"/>
          <p:nvPr/>
        </p:nvSpPr>
        <p:spPr>
          <a:xfrm>
            <a:off x="1173948" y="4351914"/>
            <a:ext cx="7538900" cy="461665"/>
          </a:xfrm>
          <a:prstGeom prst="rect">
            <a:avLst/>
          </a:prstGeom>
          <a:noFill/>
        </p:spPr>
        <p:txBody>
          <a:bodyPr wrap="square" rtlCol="0">
            <a:spAutoFit/>
          </a:bodyPr>
          <a:lstStyle/>
          <a:p>
            <a:pPr>
              <a:buClr>
                <a:schemeClr val="accent6"/>
              </a:buClr>
            </a:pPr>
            <a:r>
              <a:rPr lang="en-US" sz="2400" b="1" dirty="0">
                <a:solidFill>
                  <a:schemeClr val="accent6"/>
                </a:solidFill>
              </a:rPr>
              <a:t>Cannot create/destroy State Machines dynamically</a:t>
            </a:r>
          </a:p>
        </p:txBody>
      </p:sp>
    </p:spTree>
    <p:extLst>
      <p:ext uri="{BB962C8B-B14F-4D97-AF65-F5344CB8AC3E}">
        <p14:creationId xmlns:p14="http://schemas.microsoft.com/office/powerpoint/2010/main" val="57807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32845-5F07-8CA2-ED1B-A884E2210FB8}"/>
              </a:ext>
            </a:extLst>
          </p:cNvPr>
          <p:cNvSpPr>
            <a:spLocks noGrp="1"/>
          </p:cNvSpPr>
          <p:nvPr>
            <p:ph type="title"/>
          </p:nvPr>
        </p:nvSpPr>
        <p:spPr/>
        <p:txBody>
          <a:bodyPr/>
          <a:lstStyle/>
          <a:p>
            <a:r>
              <a:rPr lang="en-US" dirty="0"/>
              <a:t>Use Cases</a:t>
            </a:r>
          </a:p>
        </p:txBody>
      </p:sp>
      <p:pic>
        <p:nvPicPr>
          <p:cNvPr id="4" name="Picture 3" descr="A satellite on wheels with a satellite dish&#10;&#10;Description automatically generated">
            <a:extLst>
              <a:ext uri="{FF2B5EF4-FFF2-40B4-BE49-F238E27FC236}">
                <a16:creationId xmlns:a16="http://schemas.microsoft.com/office/drawing/2014/main" id="{5AF1272D-42EB-C042-4A8A-DD7071D2B4E3}"/>
              </a:ext>
            </a:extLst>
          </p:cNvPr>
          <p:cNvPicPr>
            <a:picLocks noChangeAspect="1"/>
          </p:cNvPicPr>
          <p:nvPr/>
        </p:nvPicPr>
        <p:blipFill>
          <a:blip r:embed="rId3"/>
          <a:srcRect l="8889" t="12222" r="11666" b="11297"/>
          <a:stretch/>
        </p:blipFill>
        <p:spPr>
          <a:xfrm>
            <a:off x="296653" y="1107799"/>
            <a:ext cx="2133227" cy="2053665"/>
          </a:xfrm>
          <a:prstGeom prst="rect">
            <a:avLst/>
          </a:prstGeom>
        </p:spPr>
      </p:pic>
      <p:grpSp>
        <p:nvGrpSpPr>
          <p:cNvPr id="8" name="Google Shape;12754;p73">
            <a:extLst>
              <a:ext uri="{FF2B5EF4-FFF2-40B4-BE49-F238E27FC236}">
                <a16:creationId xmlns:a16="http://schemas.microsoft.com/office/drawing/2014/main" id="{392140D8-2D14-1F8D-FA37-9D769C6693EB}"/>
              </a:ext>
            </a:extLst>
          </p:cNvPr>
          <p:cNvGrpSpPr/>
          <p:nvPr/>
        </p:nvGrpSpPr>
        <p:grpSpPr>
          <a:xfrm>
            <a:off x="4001273" y="2370188"/>
            <a:ext cx="1067578" cy="1021080"/>
            <a:chOff x="5049750" y="832600"/>
            <a:chExt cx="505100" cy="483100"/>
          </a:xfrm>
          <a:gradFill>
            <a:gsLst>
              <a:gs pos="0">
                <a:srgbClr val="F38D51"/>
              </a:gs>
              <a:gs pos="100000">
                <a:srgbClr val="F97376"/>
              </a:gs>
            </a:gsLst>
            <a:lin ang="18900044" scaled="0"/>
          </a:gradFill>
        </p:grpSpPr>
        <p:sp>
          <p:nvSpPr>
            <p:cNvPr id="9" name="Google Shape;12755;p73">
              <a:extLst>
                <a:ext uri="{FF2B5EF4-FFF2-40B4-BE49-F238E27FC236}">
                  <a16:creationId xmlns:a16="http://schemas.microsoft.com/office/drawing/2014/main" id="{7DF12089-0B71-F503-5A5E-5F281FC68225}"/>
                </a:ext>
              </a:extLst>
            </p:cNvPr>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 name="Google Shape;12756;p73">
              <a:extLst>
                <a:ext uri="{FF2B5EF4-FFF2-40B4-BE49-F238E27FC236}">
                  <a16:creationId xmlns:a16="http://schemas.microsoft.com/office/drawing/2014/main" id="{F1305F01-F0F7-A534-656D-F4FD2AA13CE6}"/>
                </a:ext>
              </a:extLst>
            </p:cNvPr>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 name="Google Shape;12869;p73">
            <a:extLst>
              <a:ext uri="{FF2B5EF4-FFF2-40B4-BE49-F238E27FC236}">
                <a16:creationId xmlns:a16="http://schemas.microsoft.com/office/drawing/2014/main" id="{F5D2772F-CFFD-0C8F-865C-2342E93EE282}"/>
              </a:ext>
            </a:extLst>
          </p:cNvPr>
          <p:cNvGrpSpPr/>
          <p:nvPr/>
        </p:nvGrpSpPr>
        <p:grpSpPr>
          <a:xfrm>
            <a:off x="5978447" y="2364231"/>
            <a:ext cx="490325" cy="982070"/>
            <a:chOff x="3985700" y="3210375"/>
            <a:chExt cx="241750" cy="484200"/>
          </a:xfrm>
          <a:gradFill>
            <a:gsLst>
              <a:gs pos="0">
                <a:srgbClr val="F38D51"/>
              </a:gs>
              <a:gs pos="100000">
                <a:srgbClr val="F97376"/>
              </a:gs>
            </a:gsLst>
            <a:lin ang="18900044" scaled="0"/>
          </a:gradFill>
        </p:grpSpPr>
        <p:sp>
          <p:nvSpPr>
            <p:cNvPr id="12" name="Google Shape;12870;p73">
              <a:extLst>
                <a:ext uri="{FF2B5EF4-FFF2-40B4-BE49-F238E27FC236}">
                  <a16:creationId xmlns:a16="http://schemas.microsoft.com/office/drawing/2014/main" id="{DA84B150-3C9E-8481-C79D-CE7FB8C5834D}"/>
                </a:ext>
              </a:extLst>
            </p:cNvPr>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 name="Google Shape;12871;p73">
              <a:extLst>
                <a:ext uri="{FF2B5EF4-FFF2-40B4-BE49-F238E27FC236}">
                  <a16:creationId xmlns:a16="http://schemas.microsoft.com/office/drawing/2014/main" id="{2FF7DE61-8BC2-C44E-80E4-3AB926B8156D}"/>
                </a:ext>
              </a:extLst>
            </p:cNvPr>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 name="Google Shape;13295;p75">
            <a:extLst>
              <a:ext uri="{FF2B5EF4-FFF2-40B4-BE49-F238E27FC236}">
                <a16:creationId xmlns:a16="http://schemas.microsoft.com/office/drawing/2014/main" id="{A73D4D77-F01A-57AA-6C70-0B40580C46E9}"/>
              </a:ext>
            </a:extLst>
          </p:cNvPr>
          <p:cNvGrpSpPr/>
          <p:nvPr/>
        </p:nvGrpSpPr>
        <p:grpSpPr>
          <a:xfrm>
            <a:off x="6159096" y="427412"/>
            <a:ext cx="1021000" cy="1021080"/>
            <a:chOff x="-63252250" y="1930850"/>
            <a:chExt cx="319000" cy="319025"/>
          </a:xfrm>
          <a:gradFill>
            <a:gsLst>
              <a:gs pos="0">
                <a:srgbClr val="F38D51"/>
              </a:gs>
              <a:gs pos="100000">
                <a:srgbClr val="F97376"/>
              </a:gs>
            </a:gsLst>
            <a:lin ang="18900044" scaled="0"/>
          </a:gradFill>
        </p:grpSpPr>
        <p:sp>
          <p:nvSpPr>
            <p:cNvPr id="15" name="Google Shape;13296;p75">
              <a:extLst>
                <a:ext uri="{FF2B5EF4-FFF2-40B4-BE49-F238E27FC236}">
                  <a16:creationId xmlns:a16="http://schemas.microsoft.com/office/drawing/2014/main" id="{9BE8223A-7135-5B2A-80B2-41441BF3EB69}"/>
                </a:ext>
              </a:extLst>
            </p:cNvPr>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297;p75">
              <a:extLst>
                <a:ext uri="{FF2B5EF4-FFF2-40B4-BE49-F238E27FC236}">
                  <a16:creationId xmlns:a16="http://schemas.microsoft.com/office/drawing/2014/main" id="{2AF71E66-DD02-3F26-2D41-5B5E3CC32E38}"/>
                </a:ext>
              </a:extLst>
            </p:cNvPr>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3194;p74">
            <a:extLst>
              <a:ext uri="{FF2B5EF4-FFF2-40B4-BE49-F238E27FC236}">
                <a16:creationId xmlns:a16="http://schemas.microsoft.com/office/drawing/2014/main" id="{068BF3A5-2753-B5A0-03DB-D4327D0102FA}"/>
              </a:ext>
            </a:extLst>
          </p:cNvPr>
          <p:cNvGrpSpPr/>
          <p:nvPr/>
        </p:nvGrpSpPr>
        <p:grpSpPr>
          <a:xfrm>
            <a:off x="2681788" y="1636049"/>
            <a:ext cx="1067577" cy="1067577"/>
            <a:chOff x="-24338900" y="2710600"/>
            <a:chExt cx="295375" cy="295375"/>
          </a:xfrm>
          <a:gradFill>
            <a:gsLst>
              <a:gs pos="0">
                <a:srgbClr val="F38D51"/>
              </a:gs>
              <a:gs pos="100000">
                <a:srgbClr val="F97376"/>
              </a:gs>
            </a:gsLst>
            <a:lin ang="18900044" scaled="0"/>
          </a:gradFill>
        </p:grpSpPr>
        <p:sp>
          <p:nvSpPr>
            <p:cNvPr id="18" name="Google Shape;13195;p74">
              <a:extLst>
                <a:ext uri="{FF2B5EF4-FFF2-40B4-BE49-F238E27FC236}">
                  <a16:creationId xmlns:a16="http://schemas.microsoft.com/office/drawing/2014/main" id="{3E11B9CC-96E2-3FF1-4AE8-BD8BF74B479F}"/>
                </a:ext>
              </a:extLst>
            </p:cNvPr>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196;p74">
              <a:extLst>
                <a:ext uri="{FF2B5EF4-FFF2-40B4-BE49-F238E27FC236}">
                  <a16:creationId xmlns:a16="http://schemas.microsoft.com/office/drawing/2014/main" id="{CD16B943-A3E1-6CC5-25CF-7624745F19B4}"/>
                </a:ext>
              </a:extLst>
            </p:cNvPr>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2947;p73">
            <a:extLst>
              <a:ext uri="{FF2B5EF4-FFF2-40B4-BE49-F238E27FC236}">
                <a16:creationId xmlns:a16="http://schemas.microsoft.com/office/drawing/2014/main" id="{ED0BFF8A-DE5D-F228-2E4F-CC8F9BFF884A}"/>
              </a:ext>
            </a:extLst>
          </p:cNvPr>
          <p:cNvGrpSpPr/>
          <p:nvPr/>
        </p:nvGrpSpPr>
        <p:grpSpPr>
          <a:xfrm>
            <a:off x="4082745" y="427412"/>
            <a:ext cx="1113032" cy="1021080"/>
            <a:chOff x="6239575" y="4416275"/>
            <a:chExt cx="489625" cy="449175"/>
          </a:xfrm>
          <a:gradFill>
            <a:gsLst>
              <a:gs pos="0">
                <a:srgbClr val="F38D51"/>
              </a:gs>
              <a:gs pos="100000">
                <a:srgbClr val="F97376"/>
              </a:gs>
            </a:gsLst>
            <a:lin ang="18900044" scaled="0"/>
          </a:gradFill>
        </p:grpSpPr>
        <p:sp>
          <p:nvSpPr>
            <p:cNvPr id="21" name="Google Shape;12948;p73">
              <a:extLst>
                <a:ext uri="{FF2B5EF4-FFF2-40B4-BE49-F238E27FC236}">
                  <a16:creationId xmlns:a16="http://schemas.microsoft.com/office/drawing/2014/main" id="{BC6A2121-2A4A-4926-5AD5-D9931B98AFFD}"/>
                </a:ext>
              </a:extLst>
            </p:cNvPr>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 name="Google Shape;12949;p73">
              <a:extLst>
                <a:ext uri="{FF2B5EF4-FFF2-40B4-BE49-F238E27FC236}">
                  <a16:creationId xmlns:a16="http://schemas.microsoft.com/office/drawing/2014/main" id="{F48B44D9-7B73-6092-0ADF-7A02E63CD9AB}"/>
                </a:ext>
              </a:extLst>
            </p:cNvPr>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 name="Google Shape;12950;p73">
              <a:extLst>
                <a:ext uri="{FF2B5EF4-FFF2-40B4-BE49-F238E27FC236}">
                  <a16:creationId xmlns:a16="http://schemas.microsoft.com/office/drawing/2014/main" id="{9B51A9D9-F0D6-A901-3296-71281633E17B}"/>
                </a:ext>
              </a:extLst>
            </p:cNvPr>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 name="Google Shape;12776;p73">
            <a:extLst>
              <a:ext uri="{FF2B5EF4-FFF2-40B4-BE49-F238E27FC236}">
                <a16:creationId xmlns:a16="http://schemas.microsoft.com/office/drawing/2014/main" id="{FE387348-FDF8-B18C-22F9-72D54D8E9268}"/>
              </a:ext>
            </a:extLst>
          </p:cNvPr>
          <p:cNvGrpSpPr/>
          <p:nvPr/>
        </p:nvGrpSpPr>
        <p:grpSpPr>
          <a:xfrm>
            <a:off x="7474483" y="2364231"/>
            <a:ext cx="991621" cy="982070"/>
            <a:chOff x="3860250" y="1427025"/>
            <a:chExt cx="487900" cy="483200"/>
          </a:xfrm>
          <a:gradFill>
            <a:gsLst>
              <a:gs pos="0">
                <a:srgbClr val="F38D51"/>
              </a:gs>
              <a:gs pos="100000">
                <a:srgbClr val="F97376"/>
              </a:gs>
            </a:gsLst>
            <a:lin ang="18900044" scaled="0"/>
          </a:gradFill>
        </p:grpSpPr>
        <p:sp>
          <p:nvSpPr>
            <p:cNvPr id="25" name="Google Shape;12777;p73">
              <a:extLst>
                <a:ext uri="{FF2B5EF4-FFF2-40B4-BE49-F238E27FC236}">
                  <a16:creationId xmlns:a16="http://schemas.microsoft.com/office/drawing/2014/main" id="{281B0C3B-DDCF-A174-ECD5-8B73F5F4A2F9}"/>
                </a:ext>
              </a:extLst>
            </p:cNvPr>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26" name="Google Shape;12778;p73">
              <a:extLst>
                <a:ext uri="{FF2B5EF4-FFF2-40B4-BE49-F238E27FC236}">
                  <a16:creationId xmlns:a16="http://schemas.microsoft.com/office/drawing/2014/main" id="{65EA2FEE-2974-7C0E-70D8-A3F6C6BFFDFE}"/>
                </a:ext>
              </a:extLst>
            </p:cNvPr>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 name="Google Shape;12779;p73">
              <a:extLst>
                <a:ext uri="{FF2B5EF4-FFF2-40B4-BE49-F238E27FC236}">
                  <a16:creationId xmlns:a16="http://schemas.microsoft.com/office/drawing/2014/main" id="{96CA9C40-5B78-9347-1494-61FE995AEBA5}"/>
                </a:ext>
              </a:extLst>
            </p:cNvPr>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 name="Google Shape;12860;p73">
            <a:extLst>
              <a:ext uri="{FF2B5EF4-FFF2-40B4-BE49-F238E27FC236}">
                <a16:creationId xmlns:a16="http://schemas.microsoft.com/office/drawing/2014/main" id="{52B2F1B4-9C9D-1819-3CF5-4ADB26EE8C21}"/>
              </a:ext>
            </a:extLst>
          </p:cNvPr>
          <p:cNvGrpSpPr/>
          <p:nvPr/>
        </p:nvGrpSpPr>
        <p:grpSpPr>
          <a:xfrm>
            <a:off x="2662931" y="3661424"/>
            <a:ext cx="1067577" cy="1061644"/>
            <a:chOff x="1487200" y="3210375"/>
            <a:chExt cx="485850" cy="483150"/>
          </a:xfrm>
          <a:gradFill>
            <a:gsLst>
              <a:gs pos="0">
                <a:srgbClr val="F38D51"/>
              </a:gs>
              <a:gs pos="100000">
                <a:srgbClr val="F97376"/>
              </a:gs>
            </a:gsLst>
            <a:lin ang="18900044" scaled="0"/>
          </a:gradFill>
        </p:grpSpPr>
        <p:sp>
          <p:nvSpPr>
            <p:cNvPr id="6" name="Google Shape;12861;p73">
              <a:extLst>
                <a:ext uri="{FF2B5EF4-FFF2-40B4-BE49-F238E27FC236}">
                  <a16:creationId xmlns:a16="http://schemas.microsoft.com/office/drawing/2014/main" id="{B020DC71-3786-9924-A2DB-486424BD6A45}"/>
                </a:ext>
              </a:extLst>
            </p:cNvPr>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 name="Google Shape;12862;p73">
              <a:extLst>
                <a:ext uri="{FF2B5EF4-FFF2-40B4-BE49-F238E27FC236}">
                  <a16:creationId xmlns:a16="http://schemas.microsoft.com/office/drawing/2014/main" id="{EAB44E75-03A2-8F43-EC94-E1CCBAE73C7D}"/>
                </a:ext>
              </a:extLst>
            </p:cNvPr>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12863;p73">
              <a:extLst>
                <a:ext uri="{FF2B5EF4-FFF2-40B4-BE49-F238E27FC236}">
                  <a16:creationId xmlns:a16="http://schemas.microsoft.com/office/drawing/2014/main" id="{ABA438A3-E248-458A-A6A3-B20B877E9D03}"/>
                </a:ext>
              </a:extLst>
            </p:cNvPr>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29" name="Google Shape;4620;p48">
            <a:extLst>
              <a:ext uri="{FF2B5EF4-FFF2-40B4-BE49-F238E27FC236}">
                <a16:creationId xmlns:a16="http://schemas.microsoft.com/office/drawing/2014/main" id="{CEB82B59-967F-FF6F-F0BC-CEBE9CC58108}"/>
              </a:ext>
            </a:extLst>
          </p:cNvPr>
          <p:cNvCxnSpPr>
            <a:cxnSpLocks/>
          </p:cNvCxnSpPr>
          <p:nvPr/>
        </p:nvCxnSpPr>
        <p:spPr>
          <a:xfrm flipV="1">
            <a:off x="3730508" y="1428157"/>
            <a:ext cx="915359" cy="741681"/>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35" name="Google Shape;4620;p48">
            <a:extLst>
              <a:ext uri="{FF2B5EF4-FFF2-40B4-BE49-F238E27FC236}">
                <a16:creationId xmlns:a16="http://schemas.microsoft.com/office/drawing/2014/main" id="{C163D0C7-D5AE-995A-8F74-755CBBA5FA35}"/>
              </a:ext>
            </a:extLst>
          </p:cNvPr>
          <p:cNvCxnSpPr>
            <a:cxnSpLocks/>
          </p:cNvCxnSpPr>
          <p:nvPr/>
        </p:nvCxnSpPr>
        <p:spPr>
          <a:xfrm>
            <a:off x="3730508" y="2169837"/>
            <a:ext cx="608036" cy="401913"/>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41" name="Straight Connector 40">
            <a:extLst>
              <a:ext uri="{FF2B5EF4-FFF2-40B4-BE49-F238E27FC236}">
                <a16:creationId xmlns:a16="http://schemas.microsoft.com/office/drawing/2014/main" id="{31741BD0-E0B5-5361-80B0-B610DDE7D444}"/>
              </a:ext>
            </a:extLst>
          </p:cNvPr>
          <p:cNvCxnSpPr/>
          <p:nvPr/>
        </p:nvCxnSpPr>
        <p:spPr>
          <a:xfrm>
            <a:off x="4991100" y="937912"/>
            <a:ext cx="1232509" cy="0"/>
          </a:xfrm>
          <a:prstGeom prst="line">
            <a:avLst/>
          </a:prstGeom>
          <a:ln>
            <a:solidFill>
              <a:srgbClr val="FA8789"/>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48D96BC-F116-49CB-AA75-9341FA3CB3AC}"/>
              </a:ext>
            </a:extLst>
          </p:cNvPr>
          <p:cNvCxnSpPr>
            <a:cxnSpLocks/>
          </p:cNvCxnSpPr>
          <p:nvPr/>
        </p:nvCxnSpPr>
        <p:spPr>
          <a:xfrm>
            <a:off x="4991100" y="2840480"/>
            <a:ext cx="1102956" cy="0"/>
          </a:xfrm>
          <a:prstGeom prst="line">
            <a:avLst/>
          </a:prstGeom>
          <a:ln>
            <a:solidFill>
              <a:srgbClr val="FA878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5516D1A-4C89-334F-D44F-5EA0EA5F31AE}"/>
              </a:ext>
            </a:extLst>
          </p:cNvPr>
          <p:cNvCxnSpPr>
            <a:cxnSpLocks/>
          </p:cNvCxnSpPr>
          <p:nvPr/>
        </p:nvCxnSpPr>
        <p:spPr>
          <a:xfrm>
            <a:off x="6353163" y="2833926"/>
            <a:ext cx="1366046" cy="0"/>
          </a:xfrm>
          <a:prstGeom prst="line">
            <a:avLst/>
          </a:prstGeom>
          <a:ln>
            <a:solidFill>
              <a:srgbClr val="FA8789"/>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9FE8C3D-A906-789C-1FE1-C345F3041A80}"/>
              </a:ext>
            </a:extLst>
          </p:cNvPr>
          <p:cNvCxnSpPr>
            <a:cxnSpLocks/>
          </p:cNvCxnSpPr>
          <p:nvPr/>
        </p:nvCxnSpPr>
        <p:spPr>
          <a:xfrm>
            <a:off x="3215576" y="2703626"/>
            <a:ext cx="8493" cy="957798"/>
          </a:xfrm>
          <a:prstGeom prst="line">
            <a:avLst/>
          </a:prstGeom>
          <a:ln>
            <a:solidFill>
              <a:srgbClr val="FA8789"/>
            </a:solidFill>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B91EEDE6-7E4D-A3A7-4A3A-2604C88A19CA}"/>
              </a:ext>
            </a:extLst>
          </p:cNvPr>
          <p:cNvSpPr txBox="1"/>
          <p:nvPr/>
        </p:nvSpPr>
        <p:spPr>
          <a:xfrm>
            <a:off x="2746865" y="4655938"/>
            <a:ext cx="954409" cy="400110"/>
          </a:xfrm>
          <a:prstGeom prst="rect">
            <a:avLst/>
          </a:prstGeom>
          <a:noFill/>
        </p:spPr>
        <p:txBody>
          <a:bodyPr wrap="square" rtlCol="0">
            <a:spAutoFit/>
          </a:bodyPr>
          <a:lstStyle/>
          <a:p>
            <a:r>
              <a:rPr lang="en-US" sz="2000" dirty="0">
                <a:solidFill>
                  <a:schemeClr val="accent6"/>
                </a:solidFill>
              </a:rPr>
              <a:t>Sleep</a:t>
            </a:r>
          </a:p>
        </p:txBody>
      </p:sp>
      <p:sp>
        <p:nvSpPr>
          <p:cNvPr id="56" name="TextBox 55">
            <a:extLst>
              <a:ext uri="{FF2B5EF4-FFF2-40B4-BE49-F238E27FC236}">
                <a16:creationId xmlns:a16="http://schemas.microsoft.com/office/drawing/2014/main" id="{557DC263-6CA0-6906-8EBC-6C7937027AEE}"/>
              </a:ext>
            </a:extLst>
          </p:cNvPr>
          <p:cNvSpPr txBox="1"/>
          <p:nvPr/>
        </p:nvSpPr>
        <p:spPr>
          <a:xfrm>
            <a:off x="4054967" y="3367937"/>
            <a:ext cx="1077257" cy="400110"/>
          </a:xfrm>
          <a:prstGeom prst="rect">
            <a:avLst/>
          </a:prstGeom>
          <a:noFill/>
        </p:spPr>
        <p:txBody>
          <a:bodyPr wrap="square" rtlCol="0">
            <a:spAutoFit/>
          </a:bodyPr>
          <a:lstStyle/>
          <a:p>
            <a:r>
              <a:rPr lang="en-US" sz="2000" dirty="0">
                <a:solidFill>
                  <a:schemeClr val="accent6"/>
                </a:solidFill>
              </a:rPr>
              <a:t>Gather</a:t>
            </a:r>
          </a:p>
        </p:txBody>
      </p:sp>
      <p:sp>
        <p:nvSpPr>
          <p:cNvPr id="57" name="TextBox 56">
            <a:extLst>
              <a:ext uri="{FF2B5EF4-FFF2-40B4-BE49-F238E27FC236}">
                <a16:creationId xmlns:a16="http://schemas.microsoft.com/office/drawing/2014/main" id="{746FA97B-71D7-8E36-12D0-9C6EBF236444}"/>
              </a:ext>
            </a:extLst>
          </p:cNvPr>
          <p:cNvSpPr txBox="1"/>
          <p:nvPr/>
        </p:nvSpPr>
        <p:spPr>
          <a:xfrm>
            <a:off x="5632793" y="3380564"/>
            <a:ext cx="1277747" cy="400110"/>
          </a:xfrm>
          <a:prstGeom prst="rect">
            <a:avLst/>
          </a:prstGeom>
          <a:noFill/>
        </p:spPr>
        <p:txBody>
          <a:bodyPr wrap="square" rtlCol="0">
            <a:spAutoFit/>
          </a:bodyPr>
          <a:lstStyle/>
          <a:p>
            <a:r>
              <a:rPr lang="en-US" sz="2000" dirty="0">
                <a:solidFill>
                  <a:schemeClr val="accent6"/>
                </a:solidFill>
              </a:rPr>
              <a:t>Measure</a:t>
            </a:r>
          </a:p>
        </p:txBody>
      </p:sp>
      <p:sp>
        <p:nvSpPr>
          <p:cNvPr id="58" name="TextBox 57">
            <a:extLst>
              <a:ext uri="{FF2B5EF4-FFF2-40B4-BE49-F238E27FC236}">
                <a16:creationId xmlns:a16="http://schemas.microsoft.com/office/drawing/2014/main" id="{2A743031-B459-0484-E219-CCA4B42D1D86}"/>
              </a:ext>
            </a:extLst>
          </p:cNvPr>
          <p:cNvSpPr txBox="1"/>
          <p:nvPr/>
        </p:nvSpPr>
        <p:spPr>
          <a:xfrm>
            <a:off x="7504948" y="3461369"/>
            <a:ext cx="954409" cy="400110"/>
          </a:xfrm>
          <a:prstGeom prst="rect">
            <a:avLst/>
          </a:prstGeom>
          <a:noFill/>
        </p:spPr>
        <p:txBody>
          <a:bodyPr wrap="square" rtlCol="0">
            <a:spAutoFit/>
          </a:bodyPr>
          <a:lstStyle/>
          <a:p>
            <a:r>
              <a:rPr lang="en-US" sz="2000" dirty="0">
                <a:solidFill>
                  <a:schemeClr val="accent6"/>
                </a:solidFill>
              </a:rPr>
              <a:t>Send</a:t>
            </a:r>
          </a:p>
        </p:txBody>
      </p:sp>
      <p:sp>
        <p:nvSpPr>
          <p:cNvPr id="59" name="TextBox 58">
            <a:extLst>
              <a:ext uri="{FF2B5EF4-FFF2-40B4-BE49-F238E27FC236}">
                <a16:creationId xmlns:a16="http://schemas.microsoft.com/office/drawing/2014/main" id="{DD992207-6A6F-AA5D-78E1-B5ADA3F26589}"/>
              </a:ext>
            </a:extLst>
          </p:cNvPr>
          <p:cNvSpPr txBox="1"/>
          <p:nvPr/>
        </p:nvSpPr>
        <p:spPr>
          <a:xfrm>
            <a:off x="6223609" y="1471564"/>
            <a:ext cx="954409" cy="400110"/>
          </a:xfrm>
          <a:prstGeom prst="rect">
            <a:avLst/>
          </a:prstGeom>
          <a:noFill/>
        </p:spPr>
        <p:txBody>
          <a:bodyPr wrap="square" rtlCol="0">
            <a:spAutoFit/>
          </a:bodyPr>
          <a:lstStyle/>
          <a:p>
            <a:r>
              <a:rPr lang="en-US" sz="2000" dirty="0">
                <a:solidFill>
                  <a:schemeClr val="accent6"/>
                </a:solidFill>
              </a:rPr>
              <a:t>Repair</a:t>
            </a:r>
          </a:p>
        </p:txBody>
      </p:sp>
      <p:sp>
        <p:nvSpPr>
          <p:cNvPr id="60" name="TextBox 59">
            <a:extLst>
              <a:ext uri="{FF2B5EF4-FFF2-40B4-BE49-F238E27FC236}">
                <a16:creationId xmlns:a16="http://schemas.microsoft.com/office/drawing/2014/main" id="{DE314A7E-6A00-6F57-1CF7-9F9A7CA61B97}"/>
              </a:ext>
            </a:extLst>
          </p:cNvPr>
          <p:cNvSpPr txBox="1"/>
          <p:nvPr/>
        </p:nvSpPr>
        <p:spPr>
          <a:xfrm>
            <a:off x="4241368" y="1440264"/>
            <a:ext cx="954409" cy="400110"/>
          </a:xfrm>
          <a:prstGeom prst="rect">
            <a:avLst/>
          </a:prstGeom>
          <a:noFill/>
        </p:spPr>
        <p:txBody>
          <a:bodyPr wrap="square" rtlCol="0">
            <a:spAutoFit/>
          </a:bodyPr>
          <a:lstStyle/>
          <a:p>
            <a:r>
              <a:rPr lang="en-US" sz="2000" dirty="0">
                <a:solidFill>
                  <a:schemeClr val="accent6"/>
                </a:solidFill>
              </a:rPr>
              <a:t>Error</a:t>
            </a:r>
          </a:p>
        </p:txBody>
      </p:sp>
      <p:sp>
        <p:nvSpPr>
          <p:cNvPr id="63" name="TextBox 62">
            <a:extLst>
              <a:ext uri="{FF2B5EF4-FFF2-40B4-BE49-F238E27FC236}">
                <a16:creationId xmlns:a16="http://schemas.microsoft.com/office/drawing/2014/main" id="{F097DD3D-D00F-2167-B2D5-E4745FF0D01F}"/>
              </a:ext>
            </a:extLst>
          </p:cNvPr>
          <p:cNvSpPr txBox="1"/>
          <p:nvPr/>
        </p:nvSpPr>
        <p:spPr>
          <a:xfrm>
            <a:off x="2722504" y="2691700"/>
            <a:ext cx="1077257" cy="400110"/>
          </a:xfrm>
          <a:prstGeom prst="rect">
            <a:avLst/>
          </a:prstGeom>
          <a:noFill/>
        </p:spPr>
        <p:txBody>
          <a:bodyPr wrap="square" rtlCol="0">
            <a:spAutoFit/>
          </a:bodyPr>
          <a:lstStyle/>
          <a:p>
            <a:r>
              <a:rPr lang="en-US" sz="2000" dirty="0">
                <a:solidFill>
                  <a:schemeClr val="accent6"/>
                </a:solidFill>
              </a:rPr>
              <a:t>Awake</a:t>
            </a:r>
          </a:p>
        </p:txBody>
      </p:sp>
      <p:sp>
        <p:nvSpPr>
          <p:cNvPr id="65" name="TextBox 64">
            <a:extLst>
              <a:ext uri="{FF2B5EF4-FFF2-40B4-BE49-F238E27FC236}">
                <a16:creationId xmlns:a16="http://schemas.microsoft.com/office/drawing/2014/main" id="{FBE00080-5373-777A-0040-85FAA658DB51}"/>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14</a:t>
            </a:fld>
            <a:endParaRPr lang="en-US" dirty="0"/>
          </a:p>
        </p:txBody>
      </p:sp>
    </p:spTree>
    <p:extLst>
      <p:ext uri="{BB962C8B-B14F-4D97-AF65-F5344CB8AC3E}">
        <p14:creationId xmlns:p14="http://schemas.microsoft.com/office/powerpoint/2010/main" val="485507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48">
          <a:extLst>
            <a:ext uri="{FF2B5EF4-FFF2-40B4-BE49-F238E27FC236}">
              <a16:creationId xmlns:a16="http://schemas.microsoft.com/office/drawing/2014/main" id="{2554CC16-BC94-3784-0F67-0EF2BC3908AE}"/>
            </a:ext>
          </a:extLst>
        </p:cNvPr>
        <p:cNvGrpSpPr/>
        <p:nvPr/>
      </p:nvGrpSpPr>
      <p:grpSpPr>
        <a:xfrm>
          <a:off x="0" y="0"/>
          <a:ext cx="0" cy="0"/>
          <a:chOff x="0" y="0"/>
          <a:chExt cx="0" cy="0"/>
        </a:xfrm>
      </p:grpSpPr>
      <p:sp>
        <p:nvSpPr>
          <p:cNvPr id="4150" name="Google Shape;4150;p36">
            <a:extLst>
              <a:ext uri="{FF2B5EF4-FFF2-40B4-BE49-F238E27FC236}">
                <a16:creationId xmlns:a16="http://schemas.microsoft.com/office/drawing/2014/main" id="{019B2C9A-E7AE-3DC4-9331-3FB2F8F1A0E4}"/>
              </a:ext>
            </a:extLst>
          </p:cNvPr>
          <p:cNvSpPr txBox="1">
            <a:spLocks noGrp="1"/>
          </p:cNvSpPr>
          <p:nvPr>
            <p:ph type="title" idx="2"/>
          </p:nvPr>
        </p:nvSpPr>
        <p:spPr>
          <a:xfrm>
            <a:off x="720000" y="1114650"/>
            <a:ext cx="1828800" cy="118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
        <p:nvSpPr>
          <p:cNvPr id="4151" name="Google Shape;4151;p36">
            <a:extLst>
              <a:ext uri="{FF2B5EF4-FFF2-40B4-BE49-F238E27FC236}">
                <a16:creationId xmlns:a16="http://schemas.microsoft.com/office/drawing/2014/main" id="{DA5975FE-49C6-CC74-6A89-62346EFED293}"/>
              </a:ext>
            </a:extLst>
          </p:cNvPr>
          <p:cNvSpPr txBox="1">
            <a:spLocks noGrp="1"/>
          </p:cNvSpPr>
          <p:nvPr>
            <p:ph type="subTitle" idx="1"/>
          </p:nvPr>
        </p:nvSpPr>
        <p:spPr>
          <a:xfrm>
            <a:off x="821600" y="2521481"/>
            <a:ext cx="4206300" cy="1845278"/>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sz="2000" dirty="0"/>
              <a:t>Computer Engineering</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sz="2000" dirty="0"/>
              <a:t>Computer Science – Automata Theory</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sz="2000" dirty="0"/>
              <a:t>Software Engineering</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sz="2000" dirty="0"/>
              <a:t>Mathematics</a:t>
            </a:r>
            <a:endParaRPr sz="2000" dirty="0"/>
          </a:p>
        </p:txBody>
      </p:sp>
      <p:sp>
        <p:nvSpPr>
          <p:cNvPr id="4149" name="Google Shape;4149;p36">
            <a:extLst>
              <a:ext uri="{FF2B5EF4-FFF2-40B4-BE49-F238E27FC236}">
                <a16:creationId xmlns:a16="http://schemas.microsoft.com/office/drawing/2014/main" id="{569AA72A-711C-5D5E-965A-8B781EBF4973}"/>
              </a:ext>
            </a:extLst>
          </p:cNvPr>
          <p:cNvSpPr txBox="1">
            <a:spLocks noGrp="1"/>
          </p:cNvSpPr>
          <p:nvPr>
            <p:ph type="title"/>
          </p:nvPr>
        </p:nvSpPr>
        <p:spPr>
          <a:xfrm>
            <a:off x="2234446" y="341586"/>
            <a:ext cx="5971341" cy="207262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Turing Complete Proofs</a:t>
            </a:r>
            <a:endParaRPr dirty="0"/>
          </a:p>
        </p:txBody>
      </p:sp>
      <p:grpSp>
        <p:nvGrpSpPr>
          <p:cNvPr id="3" name="Google Shape;14590;p79">
            <a:extLst>
              <a:ext uri="{FF2B5EF4-FFF2-40B4-BE49-F238E27FC236}">
                <a16:creationId xmlns:a16="http://schemas.microsoft.com/office/drawing/2014/main" id="{707F38BB-8D5D-9A1D-D057-E94661FA8A59}"/>
              </a:ext>
            </a:extLst>
          </p:cNvPr>
          <p:cNvGrpSpPr/>
          <p:nvPr/>
        </p:nvGrpSpPr>
        <p:grpSpPr>
          <a:xfrm>
            <a:off x="5768824" y="1856632"/>
            <a:ext cx="2703663" cy="2667743"/>
            <a:chOff x="-6713448" y="2397907"/>
            <a:chExt cx="295375" cy="291451"/>
          </a:xfrm>
        </p:grpSpPr>
        <p:sp>
          <p:nvSpPr>
            <p:cNvPr id="4" name="Google Shape;14591;p79">
              <a:extLst>
                <a:ext uri="{FF2B5EF4-FFF2-40B4-BE49-F238E27FC236}">
                  <a16:creationId xmlns:a16="http://schemas.microsoft.com/office/drawing/2014/main" id="{A37564DC-801F-F971-F382-968D99FA35B6}"/>
                </a:ext>
              </a:extLst>
            </p:cNvPr>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gradFill>
              <a:gsLst>
                <a:gs pos="0">
                  <a:srgbClr val="FA8789"/>
                </a:gs>
                <a:gs pos="100000">
                  <a:srgbClr val="F38D5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4592;p79">
              <a:extLst>
                <a:ext uri="{FF2B5EF4-FFF2-40B4-BE49-F238E27FC236}">
                  <a16:creationId xmlns:a16="http://schemas.microsoft.com/office/drawing/2014/main" id="{55DEAFA3-4FDA-5C4B-B11C-BC03A3D1F911}"/>
                </a:ext>
              </a:extLst>
            </p:cNvPr>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gradFill>
              <a:gsLst>
                <a:gs pos="100000">
                  <a:srgbClr val="F38D51"/>
                </a:gs>
                <a:gs pos="0">
                  <a:srgbClr val="FA8789"/>
                </a:gs>
              </a:gsLst>
              <a:lin ang="189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 name="TextBox 5">
            <a:extLst>
              <a:ext uri="{FF2B5EF4-FFF2-40B4-BE49-F238E27FC236}">
                <a16:creationId xmlns:a16="http://schemas.microsoft.com/office/drawing/2014/main" id="{CA1CCD4F-8683-8EAD-7D79-C2A24A6F845A}"/>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15</a:t>
            </a:fld>
            <a:endParaRPr lang="en-US" dirty="0"/>
          </a:p>
        </p:txBody>
      </p:sp>
    </p:spTree>
    <p:extLst>
      <p:ext uri="{BB962C8B-B14F-4D97-AF65-F5344CB8AC3E}">
        <p14:creationId xmlns:p14="http://schemas.microsoft.com/office/powerpoint/2010/main" val="14695631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575551-C1ED-45B8-1263-84DD31E5D04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58208C8E-E7B7-36C0-7EC7-DF02256A6A98}"/>
              </a:ext>
            </a:extLst>
          </p:cNvPr>
          <p:cNvSpPr>
            <a:spLocks noGrp="1"/>
          </p:cNvSpPr>
          <p:nvPr>
            <p:ph type="title"/>
          </p:nvPr>
        </p:nvSpPr>
        <p:spPr>
          <a:xfrm>
            <a:off x="465729" y="121892"/>
            <a:ext cx="7704000" cy="548700"/>
          </a:xfrm>
        </p:spPr>
        <p:txBody>
          <a:bodyPr/>
          <a:lstStyle/>
          <a:p>
            <a:r>
              <a:rPr lang="en-US" dirty="0"/>
              <a:t>Computer Engineering</a:t>
            </a:r>
          </a:p>
        </p:txBody>
      </p:sp>
      <p:pic>
        <p:nvPicPr>
          <p:cNvPr id="12" name="Picture 11" descr="A diagram of a control unit&#10;&#10;Description automatically generated">
            <a:extLst>
              <a:ext uri="{FF2B5EF4-FFF2-40B4-BE49-F238E27FC236}">
                <a16:creationId xmlns:a16="http://schemas.microsoft.com/office/drawing/2014/main" id="{BC583916-B76E-D312-A9E4-1173B6621E5A}"/>
              </a:ext>
            </a:extLst>
          </p:cNvPr>
          <p:cNvPicPr>
            <a:picLocks noChangeAspect="1"/>
          </p:cNvPicPr>
          <p:nvPr/>
        </p:nvPicPr>
        <p:blipFill>
          <a:blip r:embed="rId3"/>
          <a:stretch>
            <a:fillRect/>
          </a:stretch>
        </p:blipFill>
        <p:spPr>
          <a:xfrm>
            <a:off x="2285222" y="643253"/>
            <a:ext cx="3310542" cy="2112528"/>
          </a:xfrm>
          <a:prstGeom prst="rect">
            <a:avLst/>
          </a:prstGeom>
        </p:spPr>
      </p:pic>
      <p:sp>
        <p:nvSpPr>
          <p:cNvPr id="13" name="TextBox 12">
            <a:extLst>
              <a:ext uri="{FF2B5EF4-FFF2-40B4-BE49-F238E27FC236}">
                <a16:creationId xmlns:a16="http://schemas.microsoft.com/office/drawing/2014/main" id="{EA8B4134-5403-6F0E-A1C5-B1AD0CB4A988}"/>
              </a:ext>
            </a:extLst>
          </p:cNvPr>
          <p:cNvSpPr txBox="1"/>
          <p:nvPr/>
        </p:nvSpPr>
        <p:spPr>
          <a:xfrm>
            <a:off x="3089666" y="2571750"/>
            <a:ext cx="1827783" cy="307777"/>
          </a:xfrm>
          <a:prstGeom prst="rect">
            <a:avLst/>
          </a:prstGeom>
          <a:noFill/>
        </p:spPr>
        <p:txBody>
          <a:bodyPr wrap="square" rtlCol="0">
            <a:spAutoFit/>
          </a:bodyPr>
          <a:lstStyle/>
          <a:p>
            <a:r>
              <a:rPr lang="en-US" dirty="0">
                <a:solidFill>
                  <a:schemeClr val="accent6"/>
                </a:solidFill>
              </a:rPr>
              <a:t>Harvard Architecture</a:t>
            </a:r>
          </a:p>
        </p:txBody>
      </p:sp>
      <p:sp>
        <p:nvSpPr>
          <p:cNvPr id="2" name="TextBox 1">
            <a:extLst>
              <a:ext uri="{FF2B5EF4-FFF2-40B4-BE49-F238E27FC236}">
                <a16:creationId xmlns:a16="http://schemas.microsoft.com/office/drawing/2014/main" id="{29BA3D56-A3AE-AE01-7F8E-C093A465BE0F}"/>
              </a:ext>
            </a:extLst>
          </p:cNvPr>
          <p:cNvSpPr txBox="1"/>
          <p:nvPr/>
        </p:nvSpPr>
        <p:spPr>
          <a:xfrm>
            <a:off x="287496" y="978369"/>
            <a:ext cx="1976437" cy="3554819"/>
          </a:xfrm>
          <a:prstGeom prst="rect">
            <a:avLst/>
          </a:prstGeom>
          <a:noFill/>
        </p:spPr>
        <p:txBody>
          <a:bodyPr wrap="square" rtlCol="0">
            <a:spAutoFit/>
          </a:bodyPr>
          <a:lstStyle/>
          <a:p>
            <a:r>
              <a:rPr lang="en-US" sz="2500" dirty="0">
                <a:solidFill>
                  <a:schemeClr val="accent6"/>
                </a:solidFill>
              </a:rPr>
              <a:t>Logic Gates:</a:t>
            </a:r>
          </a:p>
          <a:p>
            <a:pPr marL="285750" lvl="8" indent="-285750">
              <a:buClr>
                <a:schemeClr val="accent6"/>
              </a:buClr>
              <a:buFont typeface="Arial" panose="020B0604020202020204" pitchFamily="34" charset="0"/>
              <a:buChar char="•"/>
            </a:pPr>
            <a:r>
              <a:rPr lang="en-US" sz="2500" dirty="0">
                <a:solidFill>
                  <a:srgbClr val="F0F062"/>
                </a:solidFill>
              </a:rPr>
              <a:t>AND</a:t>
            </a:r>
          </a:p>
          <a:p>
            <a:pPr marL="285750" lvl="8" indent="-285750">
              <a:buClr>
                <a:schemeClr val="accent6"/>
              </a:buClr>
              <a:buFont typeface="Arial" panose="020B0604020202020204" pitchFamily="34" charset="0"/>
              <a:buChar char="•"/>
            </a:pPr>
            <a:r>
              <a:rPr lang="en-US" sz="2500" dirty="0">
                <a:solidFill>
                  <a:srgbClr val="F0F062"/>
                </a:solidFill>
              </a:rPr>
              <a:t>OR</a:t>
            </a:r>
          </a:p>
          <a:p>
            <a:pPr marL="285750" lvl="8" indent="-285750">
              <a:buClr>
                <a:schemeClr val="accent6"/>
              </a:buClr>
              <a:buFont typeface="Arial" panose="020B0604020202020204" pitchFamily="34" charset="0"/>
              <a:buChar char="•"/>
            </a:pPr>
            <a:r>
              <a:rPr lang="en-US" sz="2500" dirty="0">
                <a:solidFill>
                  <a:srgbClr val="F0F062"/>
                </a:solidFill>
              </a:rPr>
              <a:t>XOR</a:t>
            </a:r>
          </a:p>
          <a:p>
            <a:pPr lvl="8">
              <a:buClr>
                <a:schemeClr val="accent6"/>
              </a:buClr>
            </a:pPr>
            <a:endParaRPr lang="en-US" sz="2500" dirty="0">
              <a:solidFill>
                <a:schemeClr val="accent6"/>
              </a:solidFill>
            </a:endParaRPr>
          </a:p>
          <a:p>
            <a:r>
              <a:rPr lang="en-US" sz="2500" dirty="0">
                <a:solidFill>
                  <a:schemeClr val="accent6"/>
                </a:solidFill>
              </a:rPr>
              <a:t>Circuitry:</a:t>
            </a:r>
          </a:p>
          <a:p>
            <a:pPr marL="285750" lvl="8" indent="-285750">
              <a:buClr>
                <a:schemeClr val="accent6"/>
              </a:buClr>
              <a:buFont typeface="Arial" panose="020B0604020202020204" pitchFamily="34" charset="0"/>
              <a:buChar char="•"/>
            </a:pPr>
            <a:r>
              <a:rPr lang="en-US" sz="2500" dirty="0">
                <a:solidFill>
                  <a:srgbClr val="F0F062"/>
                </a:solidFill>
              </a:rPr>
              <a:t>ADD</a:t>
            </a:r>
          </a:p>
          <a:p>
            <a:pPr marL="285750" lvl="8" indent="-285750">
              <a:buClr>
                <a:schemeClr val="accent6"/>
              </a:buClr>
              <a:buFont typeface="Arial" panose="020B0604020202020204" pitchFamily="34" charset="0"/>
              <a:buChar char="•"/>
            </a:pPr>
            <a:r>
              <a:rPr lang="en-US" sz="2500" dirty="0">
                <a:solidFill>
                  <a:srgbClr val="F0F062"/>
                </a:solidFill>
              </a:rPr>
              <a:t>SUB</a:t>
            </a:r>
          </a:p>
          <a:p>
            <a:pPr marL="285750" lvl="8" indent="-285750">
              <a:buClr>
                <a:schemeClr val="accent6"/>
              </a:buClr>
              <a:buFont typeface="Arial" panose="020B0604020202020204" pitchFamily="34" charset="0"/>
              <a:buChar char="•"/>
            </a:pPr>
            <a:r>
              <a:rPr lang="en-US" sz="2500" dirty="0">
                <a:solidFill>
                  <a:srgbClr val="F0F062"/>
                </a:solidFill>
              </a:rPr>
              <a:t>MUX</a:t>
            </a:r>
          </a:p>
        </p:txBody>
      </p:sp>
      <p:sp>
        <p:nvSpPr>
          <p:cNvPr id="4" name="TextBox 3">
            <a:extLst>
              <a:ext uri="{FF2B5EF4-FFF2-40B4-BE49-F238E27FC236}">
                <a16:creationId xmlns:a16="http://schemas.microsoft.com/office/drawing/2014/main" id="{DF4B8223-E4E0-FD8E-9F89-53321C48A3DE}"/>
              </a:ext>
            </a:extLst>
          </p:cNvPr>
          <p:cNvSpPr txBox="1"/>
          <p:nvPr/>
        </p:nvSpPr>
        <p:spPr>
          <a:xfrm>
            <a:off x="3063391" y="4818513"/>
            <a:ext cx="1789682" cy="307777"/>
          </a:xfrm>
          <a:prstGeom prst="rect">
            <a:avLst/>
          </a:prstGeom>
          <a:noFill/>
        </p:spPr>
        <p:txBody>
          <a:bodyPr wrap="square" rtlCol="0">
            <a:spAutoFit/>
          </a:bodyPr>
          <a:lstStyle/>
          <a:p>
            <a:r>
              <a:rPr lang="en-US" dirty="0">
                <a:solidFill>
                  <a:schemeClr val="accent6"/>
                </a:solidFill>
              </a:rPr>
              <a:t>Simplified 2-Bit ALU </a:t>
            </a:r>
          </a:p>
        </p:txBody>
      </p:sp>
      <p:pic>
        <p:nvPicPr>
          <p:cNvPr id="6" name="Picture 5" descr="A screenshot of a computer screen&#10;&#10;Description automatically generated">
            <a:extLst>
              <a:ext uri="{FF2B5EF4-FFF2-40B4-BE49-F238E27FC236}">
                <a16:creationId xmlns:a16="http://schemas.microsoft.com/office/drawing/2014/main" id="{06D45BB1-9979-77A7-363E-01F7F395FBC2}"/>
              </a:ext>
            </a:extLst>
          </p:cNvPr>
          <p:cNvPicPr>
            <a:picLocks noChangeAspect="1"/>
          </p:cNvPicPr>
          <p:nvPr/>
        </p:nvPicPr>
        <p:blipFill>
          <a:blip r:embed="rId4"/>
          <a:stretch>
            <a:fillRect/>
          </a:stretch>
        </p:blipFill>
        <p:spPr>
          <a:xfrm>
            <a:off x="2745728" y="2945776"/>
            <a:ext cx="2746617" cy="1909523"/>
          </a:xfrm>
          <a:prstGeom prst="rect">
            <a:avLst/>
          </a:prstGeom>
        </p:spPr>
      </p:pic>
      <p:pic>
        <p:nvPicPr>
          <p:cNvPr id="7" name="Picture 6" descr="A black background with white circles&#10;&#10;Description automatically generated">
            <a:extLst>
              <a:ext uri="{FF2B5EF4-FFF2-40B4-BE49-F238E27FC236}">
                <a16:creationId xmlns:a16="http://schemas.microsoft.com/office/drawing/2014/main" id="{50978738-77BA-DE6B-73C0-E887DC8BB557}"/>
              </a:ext>
            </a:extLst>
          </p:cNvPr>
          <p:cNvPicPr>
            <a:picLocks noChangeAspect="1"/>
          </p:cNvPicPr>
          <p:nvPr/>
        </p:nvPicPr>
        <p:blipFill>
          <a:blip r:embed="rId5"/>
          <a:stretch>
            <a:fillRect/>
          </a:stretch>
        </p:blipFill>
        <p:spPr>
          <a:xfrm>
            <a:off x="5491655" y="288201"/>
            <a:ext cx="3710152" cy="4280945"/>
          </a:xfrm>
          <a:prstGeom prst="rect">
            <a:avLst/>
          </a:prstGeom>
        </p:spPr>
      </p:pic>
      <p:sp>
        <p:nvSpPr>
          <p:cNvPr id="9" name="TextBox 8">
            <a:extLst>
              <a:ext uri="{FF2B5EF4-FFF2-40B4-BE49-F238E27FC236}">
                <a16:creationId xmlns:a16="http://schemas.microsoft.com/office/drawing/2014/main" id="{DA8EB4B3-B39C-0396-F685-99131DDBE38E}"/>
              </a:ext>
            </a:extLst>
          </p:cNvPr>
          <p:cNvSpPr txBox="1"/>
          <p:nvPr/>
        </p:nvSpPr>
        <p:spPr>
          <a:xfrm>
            <a:off x="6576828" y="4533188"/>
            <a:ext cx="1858436" cy="307777"/>
          </a:xfrm>
          <a:prstGeom prst="rect">
            <a:avLst/>
          </a:prstGeom>
          <a:noFill/>
        </p:spPr>
        <p:txBody>
          <a:bodyPr wrap="square" rtlCol="0">
            <a:spAutoFit/>
          </a:bodyPr>
          <a:lstStyle/>
          <a:p>
            <a:r>
              <a:rPr lang="en-US" dirty="0">
                <a:solidFill>
                  <a:schemeClr val="accent6"/>
                </a:solidFill>
              </a:rPr>
              <a:t>2-Bit ALU Schematic</a:t>
            </a:r>
          </a:p>
        </p:txBody>
      </p:sp>
      <p:sp>
        <p:nvSpPr>
          <p:cNvPr id="3" name="TextBox 2">
            <a:extLst>
              <a:ext uri="{FF2B5EF4-FFF2-40B4-BE49-F238E27FC236}">
                <a16:creationId xmlns:a16="http://schemas.microsoft.com/office/drawing/2014/main" id="{4A2BBB12-0E85-9212-8405-CEA747493AA7}"/>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16</a:t>
            </a:fld>
            <a:endParaRPr lang="en-US" dirty="0"/>
          </a:p>
        </p:txBody>
      </p:sp>
    </p:spTree>
    <p:extLst>
      <p:ext uri="{BB962C8B-B14F-4D97-AF65-F5344CB8AC3E}">
        <p14:creationId xmlns:p14="http://schemas.microsoft.com/office/powerpoint/2010/main" val="2626710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062EB6-3361-D974-4F99-24E17982DD6F}"/>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511FFDA3-F42C-3B93-DB54-11DE944B642F}"/>
              </a:ext>
            </a:extLst>
          </p:cNvPr>
          <p:cNvSpPr>
            <a:spLocks noGrp="1"/>
          </p:cNvSpPr>
          <p:nvPr>
            <p:ph type="title"/>
          </p:nvPr>
        </p:nvSpPr>
        <p:spPr>
          <a:xfrm>
            <a:off x="720000" y="0"/>
            <a:ext cx="7704000" cy="548700"/>
          </a:xfrm>
        </p:spPr>
        <p:txBody>
          <a:bodyPr/>
          <a:lstStyle/>
          <a:p>
            <a:r>
              <a:rPr lang="en-US" dirty="0"/>
              <a:t>Computer Science – Automata Theory</a:t>
            </a:r>
          </a:p>
        </p:txBody>
      </p:sp>
      <p:pic>
        <p:nvPicPr>
          <p:cNvPr id="3" name="Picture 2">
            <a:extLst>
              <a:ext uri="{FF2B5EF4-FFF2-40B4-BE49-F238E27FC236}">
                <a16:creationId xmlns:a16="http://schemas.microsoft.com/office/drawing/2014/main" id="{4577410D-8133-7A08-433C-B2428056A480}"/>
              </a:ext>
            </a:extLst>
          </p:cNvPr>
          <p:cNvPicPr>
            <a:picLocks noChangeAspect="1"/>
          </p:cNvPicPr>
          <p:nvPr/>
        </p:nvPicPr>
        <p:blipFill>
          <a:blip r:embed="rId3"/>
          <a:stretch>
            <a:fillRect/>
          </a:stretch>
        </p:blipFill>
        <p:spPr>
          <a:xfrm>
            <a:off x="4763065" y="604344"/>
            <a:ext cx="4244301" cy="4427838"/>
          </a:xfrm>
          <a:prstGeom prst="rect">
            <a:avLst/>
          </a:prstGeom>
        </p:spPr>
      </p:pic>
      <p:sp>
        <p:nvSpPr>
          <p:cNvPr id="4" name="TextBox 3">
            <a:extLst>
              <a:ext uri="{FF2B5EF4-FFF2-40B4-BE49-F238E27FC236}">
                <a16:creationId xmlns:a16="http://schemas.microsoft.com/office/drawing/2014/main" id="{B947B445-E822-C138-338E-FAA4800BAEEF}"/>
              </a:ext>
            </a:extLst>
          </p:cNvPr>
          <p:cNvSpPr txBox="1"/>
          <p:nvPr/>
        </p:nvSpPr>
        <p:spPr>
          <a:xfrm>
            <a:off x="419399" y="863590"/>
            <a:ext cx="3961538" cy="3785652"/>
          </a:xfrm>
          <a:prstGeom prst="rect">
            <a:avLst/>
          </a:prstGeom>
          <a:noFill/>
        </p:spPr>
        <p:txBody>
          <a:bodyPr wrap="square" rtlCol="0">
            <a:spAutoFit/>
          </a:bodyPr>
          <a:lstStyle/>
          <a:p>
            <a:r>
              <a:rPr lang="en-US" sz="2400" dirty="0">
                <a:solidFill>
                  <a:schemeClr val="accent6"/>
                </a:solidFill>
              </a:rPr>
              <a:t>The theoretical definition of a TM, reliant on an </a:t>
            </a:r>
            <a:r>
              <a:rPr lang="en-US" sz="2400" u="sng" dirty="0">
                <a:solidFill>
                  <a:schemeClr val="accent6"/>
                </a:solidFill>
              </a:rPr>
              <a:t>undecidable input</a:t>
            </a:r>
          </a:p>
          <a:p>
            <a:endParaRPr lang="en-US" sz="2400" dirty="0">
              <a:solidFill>
                <a:schemeClr val="accent6"/>
              </a:solidFill>
            </a:endParaRPr>
          </a:p>
          <a:p>
            <a:r>
              <a:rPr lang="en-US" sz="2400" dirty="0">
                <a:solidFill>
                  <a:schemeClr val="accent6"/>
                </a:solidFill>
              </a:rPr>
              <a:t>Used to represent TMs in a more concrete manner using mathematical notation</a:t>
            </a:r>
          </a:p>
          <a:p>
            <a:endParaRPr lang="en-US" sz="2400" dirty="0">
              <a:solidFill>
                <a:schemeClr val="accent6"/>
              </a:solidFill>
            </a:endParaRPr>
          </a:p>
          <a:p>
            <a:r>
              <a:rPr lang="en-US" sz="2400" dirty="0">
                <a:solidFill>
                  <a:schemeClr val="accent6"/>
                </a:solidFill>
              </a:rPr>
              <a:t>Many equivalent definitions</a:t>
            </a:r>
          </a:p>
        </p:txBody>
      </p:sp>
      <p:sp>
        <p:nvSpPr>
          <p:cNvPr id="2" name="TextBox 1">
            <a:extLst>
              <a:ext uri="{FF2B5EF4-FFF2-40B4-BE49-F238E27FC236}">
                <a16:creationId xmlns:a16="http://schemas.microsoft.com/office/drawing/2014/main" id="{8DF0C56B-C258-3665-34D6-25563F5953A3}"/>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17</a:t>
            </a:fld>
            <a:endParaRPr lang="en-US" dirty="0"/>
          </a:p>
        </p:txBody>
      </p:sp>
    </p:spTree>
    <p:extLst>
      <p:ext uri="{BB962C8B-B14F-4D97-AF65-F5344CB8AC3E}">
        <p14:creationId xmlns:p14="http://schemas.microsoft.com/office/powerpoint/2010/main" val="4260323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90345D-B256-1AA7-EB80-605BCE3F15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89DD0-860C-AC87-30D4-69493A621702}"/>
              </a:ext>
            </a:extLst>
          </p:cNvPr>
          <p:cNvSpPr>
            <a:spLocks noGrp="1"/>
          </p:cNvSpPr>
          <p:nvPr>
            <p:ph type="title"/>
          </p:nvPr>
        </p:nvSpPr>
        <p:spPr>
          <a:xfrm>
            <a:off x="720000" y="81124"/>
            <a:ext cx="7704000" cy="630621"/>
          </a:xfrm>
        </p:spPr>
        <p:txBody>
          <a:bodyPr/>
          <a:lstStyle/>
          <a:p>
            <a:r>
              <a:rPr lang="en-US" dirty="0"/>
              <a:t>Example of a TM - Revisited</a:t>
            </a:r>
          </a:p>
        </p:txBody>
      </p:sp>
      <p:pic>
        <p:nvPicPr>
          <p:cNvPr id="6" name="Picture 5" descr="A diagram of a diagram&#10;&#10;Description automatically generated">
            <a:extLst>
              <a:ext uri="{FF2B5EF4-FFF2-40B4-BE49-F238E27FC236}">
                <a16:creationId xmlns:a16="http://schemas.microsoft.com/office/drawing/2014/main" id="{F56212C2-AA6F-E11F-BE49-FDD2AB69B1C8}"/>
              </a:ext>
            </a:extLst>
          </p:cNvPr>
          <p:cNvPicPr>
            <a:picLocks noChangeAspect="1"/>
          </p:cNvPicPr>
          <p:nvPr/>
        </p:nvPicPr>
        <p:blipFill>
          <a:blip r:embed="rId2"/>
          <a:stretch>
            <a:fillRect/>
          </a:stretch>
        </p:blipFill>
        <p:spPr>
          <a:xfrm>
            <a:off x="4314497" y="914459"/>
            <a:ext cx="4716583" cy="3089981"/>
          </a:xfrm>
          <a:prstGeom prst="rect">
            <a:avLst/>
          </a:prstGeom>
        </p:spPr>
      </p:pic>
      <p:sp>
        <p:nvSpPr>
          <p:cNvPr id="5" name="TextBox 4">
            <a:extLst>
              <a:ext uri="{FF2B5EF4-FFF2-40B4-BE49-F238E27FC236}">
                <a16:creationId xmlns:a16="http://schemas.microsoft.com/office/drawing/2014/main" id="{26D985D9-4A76-6115-0809-D3185846956C}"/>
              </a:ext>
            </a:extLst>
          </p:cNvPr>
          <p:cNvSpPr txBox="1"/>
          <p:nvPr/>
        </p:nvSpPr>
        <p:spPr>
          <a:xfrm>
            <a:off x="5924691" y="4029781"/>
            <a:ext cx="1496194" cy="400110"/>
          </a:xfrm>
          <a:prstGeom prst="rect">
            <a:avLst/>
          </a:prstGeom>
          <a:noFill/>
        </p:spPr>
        <p:txBody>
          <a:bodyPr wrap="square" rtlCol="0">
            <a:spAutoFit/>
          </a:bodyPr>
          <a:lstStyle/>
          <a:p>
            <a:r>
              <a:rPr lang="en-US" sz="2000" dirty="0">
                <a:solidFill>
                  <a:schemeClr val="accent6"/>
                </a:solidFill>
              </a:rPr>
              <a:t>Sample TM</a:t>
            </a:r>
          </a:p>
        </p:txBody>
      </p:sp>
      <p:pic>
        <p:nvPicPr>
          <p:cNvPr id="8" name="Picture 7">
            <a:extLst>
              <a:ext uri="{FF2B5EF4-FFF2-40B4-BE49-F238E27FC236}">
                <a16:creationId xmlns:a16="http://schemas.microsoft.com/office/drawing/2014/main" id="{9494F403-76D6-248F-502F-095C9E18279B}"/>
              </a:ext>
            </a:extLst>
          </p:cNvPr>
          <p:cNvPicPr>
            <a:picLocks noChangeAspect="1"/>
          </p:cNvPicPr>
          <p:nvPr/>
        </p:nvPicPr>
        <p:blipFill>
          <a:blip r:embed="rId3"/>
          <a:stretch>
            <a:fillRect/>
          </a:stretch>
        </p:blipFill>
        <p:spPr>
          <a:xfrm>
            <a:off x="112920" y="831568"/>
            <a:ext cx="4048690" cy="4039164"/>
          </a:xfrm>
          <a:prstGeom prst="rect">
            <a:avLst/>
          </a:prstGeom>
        </p:spPr>
      </p:pic>
      <p:sp>
        <p:nvSpPr>
          <p:cNvPr id="9" name="TextBox 8">
            <a:extLst>
              <a:ext uri="{FF2B5EF4-FFF2-40B4-BE49-F238E27FC236}">
                <a16:creationId xmlns:a16="http://schemas.microsoft.com/office/drawing/2014/main" id="{B080251D-DC79-B97F-6852-29A0549B5556}"/>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18</a:t>
            </a:fld>
            <a:endParaRPr lang="en-US" dirty="0"/>
          </a:p>
        </p:txBody>
      </p:sp>
    </p:spTree>
    <p:extLst>
      <p:ext uri="{BB962C8B-B14F-4D97-AF65-F5344CB8AC3E}">
        <p14:creationId xmlns:p14="http://schemas.microsoft.com/office/powerpoint/2010/main" val="32683315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F733CD-3BF4-11FA-2ECB-F148F23B5FB6}"/>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4572330-537C-C029-7D39-8FB499E69442}"/>
              </a:ext>
            </a:extLst>
          </p:cNvPr>
          <p:cNvSpPr>
            <a:spLocks noGrp="1"/>
          </p:cNvSpPr>
          <p:nvPr>
            <p:ph type="title"/>
          </p:nvPr>
        </p:nvSpPr>
        <p:spPr>
          <a:xfrm>
            <a:off x="331228" y="144555"/>
            <a:ext cx="4840943" cy="558800"/>
          </a:xfrm>
        </p:spPr>
        <p:txBody>
          <a:bodyPr/>
          <a:lstStyle/>
          <a:p>
            <a:r>
              <a:rPr lang="en-US" dirty="0"/>
              <a:t>Software Engineering</a:t>
            </a:r>
          </a:p>
        </p:txBody>
      </p:sp>
      <p:sp>
        <p:nvSpPr>
          <p:cNvPr id="2" name="TextBox 1">
            <a:extLst>
              <a:ext uri="{FF2B5EF4-FFF2-40B4-BE49-F238E27FC236}">
                <a16:creationId xmlns:a16="http://schemas.microsoft.com/office/drawing/2014/main" id="{A0087A1D-8CCB-4724-614B-2501B1771E3A}"/>
              </a:ext>
            </a:extLst>
          </p:cNvPr>
          <p:cNvSpPr txBox="1"/>
          <p:nvPr/>
        </p:nvSpPr>
        <p:spPr>
          <a:xfrm>
            <a:off x="331228" y="985490"/>
            <a:ext cx="4469002" cy="1569660"/>
          </a:xfrm>
          <a:prstGeom prst="rect">
            <a:avLst/>
          </a:prstGeom>
          <a:noFill/>
        </p:spPr>
        <p:txBody>
          <a:bodyPr wrap="square" rtlCol="0">
            <a:spAutoFit/>
          </a:bodyPr>
          <a:lstStyle/>
          <a:p>
            <a:r>
              <a:rPr lang="en-US" sz="2400" dirty="0">
                <a:solidFill>
                  <a:schemeClr val="accent6"/>
                </a:solidFill>
              </a:rPr>
              <a:t>Implement a known TC system:</a:t>
            </a:r>
          </a:p>
          <a:p>
            <a:pPr marL="285750" indent="-285750">
              <a:buClr>
                <a:schemeClr val="accent6"/>
              </a:buClr>
              <a:buFont typeface="Arial" panose="020B0604020202020204" pitchFamily="34" charset="0"/>
              <a:buChar char="•"/>
            </a:pPr>
            <a:r>
              <a:rPr lang="en-US" sz="2400" dirty="0">
                <a:solidFill>
                  <a:schemeClr val="accent6"/>
                </a:solidFill>
              </a:rPr>
              <a:t>Programmable Calculators</a:t>
            </a:r>
          </a:p>
          <a:p>
            <a:pPr marL="285750" indent="-285750">
              <a:buClr>
                <a:schemeClr val="accent6"/>
              </a:buClr>
              <a:buFont typeface="Arial" panose="020B0604020202020204" pitchFamily="34" charset="0"/>
              <a:buChar char="•"/>
            </a:pPr>
            <a:r>
              <a:rPr lang="en-US" sz="2400" dirty="0">
                <a:solidFill>
                  <a:schemeClr val="accent6"/>
                </a:solidFill>
              </a:rPr>
              <a:t>Programming languages</a:t>
            </a:r>
          </a:p>
          <a:p>
            <a:pPr marL="285750" indent="-285750">
              <a:buClr>
                <a:schemeClr val="accent6"/>
              </a:buClr>
              <a:buFont typeface="Arial" panose="020B0604020202020204" pitchFamily="34" charset="0"/>
              <a:buChar char="•"/>
            </a:pPr>
            <a:r>
              <a:rPr lang="en-US" sz="2400" dirty="0">
                <a:solidFill>
                  <a:schemeClr val="accent6"/>
                </a:solidFill>
              </a:rPr>
              <a:t>Cellular Automata</a:t>
            </a:r>
          </a:p>
        </p:txBody>
      </p:sp>
      <p:grpSp>
        <p:nvGrpSpPr>
          <p:cNvPr id="10" name="Group 9">
            <a:extLst>
              <a:ext uri="{FF2B5EF4-FFF2-40B4-BE49-F238E27FC236}">
                <a16:creationId xmlns:a16="http://schemas.microsoft.com/office/drawing/2014/main" id="{8A9C183B-8221-588A-A8E9-23AF243FD66B}"/>
              </a:ext>
            </a:extLst>
          </p:cNvPr>
          <p:cNvGrpSpPr/>
          <p:nvPr/>
        </p:nvGrpSpPr>
        <p:grpSpPr>
          <a:xfrm>
            <a:off x="5577719" y="45144"/>
            <a:ext cx="3434322" cy="2683139"/>
            <a:chOff x="5577719" y="45144"/>
            <a:chExt cx="3434322" cy="2683139"/>
          </a:xfrm>
        </p:grpSpPr>
        <p:pic>
          <p:nvPicPr>
            <p:cNvPr id="7" name="Picture 6">
              <a:extLst>
                <a:ext uri="{FF2B5EF4-FFF2-40B4-BE49-F238E27FC236}">
                  <a16:creationId xmlns:a16="http://schemas.microsoft.com/office/drawing/2014/main" id="{71359E11-78DB-B71B-501A-32D194B58EC7}"/>
                </a:ext>
              </a:extLst>
            </p:cNvPr>
            <p:cNvPicPr>
              <a:picLocks noChangeAspect="1"/>
            </p:cNvPicPr>
            <p:nvPr/>
          </p:nvPicPr>
          <p:blipFill>
            <a:blip r:embed="rId3"/>
            <a:stretch>
              <a:fillRect/>
            </a:stretch>
          </p:blipFill>
          <p:spPr>
            <a:xfrm>
              <a:off x="5577719" y="45144"/>
              <a:ext cx="3434322" cy="2370074"/>
            </a:xfrm>
            <a:prstGeom prst="rect">
              <a:avLst/>
            </a:prstGeom>
          </p:spPr>
        </p:pic>
        <p:sp>
          <p:nvSpPr>
            <p:cNvPr id="16" name="TextBox 15">
              <a:extLst>
                <a:ext uri="{FF2B5EF4-FFF2-40B4-BE49-F238E27FC236}">
                  <a16:creationId xmlns:a16="http://schemas.microsoft.com/office/drawing/2014/main" id="{4F3278C4-74CD-969E-0F54-182B358A7277}"/>
                </a:ext>
              </a:extLst>
            </p:cNvPr>
            <p:cNvSpPr txBox="1"/>
            <p:nvPr/>
          </p:nvSpPr>
          <p:spPr>
            <a:xfrm>
              <a:off x="6177198" y="2415923"/>
              <a:ext cx="2128838" cy="312360"/>
            </a:xfrm>
            <a:prstGeom prst="rect">
              <a:avLst/>
            </a:prstGeom>
            <a:noFill/>
          </p:spPr>
          <p:txBody>
            <a:bodyPr wrap="square" rtlCol="0">
              <a:spAutoFit/>
            </a:bodyPr>
            <a:lstStyle/>
            <a:p>
              <a:r>
                <a:rPr lang="en-US" dirty="0">
                  <a:solidFill>
                    <a:schemeClr val="accent6"/>
                  </a:solidFill>
                </a:rPr>
                <a:t>Brainfuck Instruction Set</a:t>
              </a:r>
            </a:p>
          </p:txBody>
        </p:sp>
      </p:grpSp>
      <p:grpSp>
        <p:nvGrpSpPr>
          <p:cNvPr id="13" name="Group 12">
            <a:extLst>
              <a:ext uri="{FF2B5EF4-FFF2-40B4-BE49-F238E27FC236}">
                <a16:creationId xmlns:a16="http://schemas.microsoft.com/office/drawing/2014/main" id="{B7ED2055-258C-FF03-8DC0-F052850F4F51}"/>
              </a:ext>
            </a:extLst>
          </p:cNvPr>
          <p:cNvGrpSpPr/>
          <p:nvPr/>
        </p:nvGrpSpPr>
        <p:grpSpPr>
          <a:xfrm>
            <a:off x="458620" y="2886638"/>
            <a:ext cx="2876375" cy="2290314"/>
            <a:chOff x="853020" y="2866012"/>
            <a:chExt cx="2504551" cy="1994249"/>
          </a:xfrm>
        </p:grpSpPr>
        <p:pic>
          <p:nvPicPr>
            <p:cNvPr id="6" name="Picture 5" descr="A black and white image of a black and white image of a black and white image of a black and white image of a black and white image of a black and white image of a black and&#10;&#10;Description automatically generated">
              <a:extLst>
                <a:ext uri="{FF2B5EF4-FFF2-40B4-BE49-F238E27FC236}">
                  <a16:creationId xmlns:a16="http://schemas.microsoft.com/office/drawing/2014/main" id="{A35802E1-63D8-AEF7-D05E-6B33017B04AA}"/>
                </a:ext>
              </a:extLst>
            </p:cNvPr>
            <p:cNvPicPr>
              <a:picLocks noChangeAspect="1"/>
            </p:cNvPicPr>
            <p:nvPr/>
          </p:nvPicPr>
          <p:blipFill>
            <a:blip r:embed="rId4"/>
            <a:stretch>
              <a:fillRect/>
            </a:stretch>
          </p:blipFill>
          <p:spPr>
            <a:xfrm flipV="1">
              <a:off x="1000397" y="2866012"/>
              <a:ext cx="2209800" cy="1652581"/>
            </a:xfrm>
            <a:prstGeom prst="rect">
              <a:avLst/>
            </a:prstGeom>
          </p:spPr>
        </p:pic>
        <p:sp>
          <p:nvSpPr>
            <p:cNvPr id="8" name="TextBox 7">
              <a:extLst>
                <a:ext uri="{FF2B5EF4-FFF2-40B4-BE49-F238E27FC236}">
                  <a16:creationId xmlns:a16="http://schemas.microsoft.com/office/drawing/2014/main" id="{29C270BE-364B-8FDD-E444-17DD574586CD}"/>
                </a:ext>
              </a:extLst>
            </p:cNvPr>
            <p:cNvSpPr txBox="1"/>
            <p:nvPr/>
          </p:nvSpPr>
          <p:spPr>
            <a:xfrm>
              <a:off x="853020" y="4511873"/>
              <a:ext cx="2504551" cy="348388"/>
            </a:xfrm>
            <a:prstGeom prst="rect">
              <a:avLst/>
            </a:prstGeom>
            <a:noFill/>
          </p:spPr>
          <p:txBody>
            <a:bodyPr wrap="square" rtlCol="0">
              <a:spAutoFit/>
            </a:bodyPr>
            <a:lstStyle/>
            <a:p>
              <a:r>
                <a:rPr lang="en-US" sz="2000" dirty="0">
                  <a:solidFill>
                    <a:schemeClr val="accent6"/>
                  </a:solidFill>
                </a:rPr>
                <a:t>Conway’s Game of Life</a:t>
              </a:r>
            </a:p>
          </p:txBody>
        </p:sp>
      </p:grpSp>
      <p:grpSp>
        <p:nvGrpSpPr>
          <p:cNvPr id="9" name="Group 8">
            <a:extLst>
              <a:ext uri="{FF2B5EF4-FFF2-40B4-BE49-F238E27FC236}">
                <a16:creationId xmlns:a16="http://schemas.microsoft.com/office/drawing/2014/main" id="{A2BC2225-1030-A7EA-85F1-CA1E68C4EB6E}"/>
              </a:ext>
            </a:extLst>
          </p:cNvPr>
          <p:cNvGrpSpPr/>
          <p:nvPr/>
        </p:nvGrpSpPr>
        <p:grpSpPr>
          <a:xfrm>
            <a:off x="3702671" y="2728283"/>
            <a:ext cx="3538946" cy="2440344"/>
            <a:chOff x="5232452" y="2925664"/>
            <a:chExt cx="2601364" cy="2115831"/>
          </a:xfrm>
        </p:grpSpPr>
        <p:sp>
          <p:nvSpPr>
            <p:cNvPr id="18" name="TextBox 17">
              <a:extLst>
                <a:ext uri="{FF2B5EF4-FFF2-40B4-BE49-F238E27FC236}">
                  <a16:creationId xmlns:a16="http://schemas.microsoft.com/office/drawing/2014/main" id="{5F5637D4-86B0-5F07-7F2A-3EC07E18227B}"/>
                </a:ext>
              </a:extLst>
            </p:cNvPr>
            <p:cNvSpPr txBox="1"/>
            <p:nvPr/>
          </p:nvSpPr>
          <p:spPr>
            <a:xfrm>
              <a:off x="6084022" y="4694591"/>
              <a:ext cx="898224" cy="346904"/>
            </a:xfrm>
            <a:prstGeom prst="rect">
              <a:avLst/>
            </a:prstGeom>
            <a:noFill/>
          </p:spPr>
          <p:txBody>
            <a:bodyPr wrap="square" rtlCol="0">
              <a:spAutoFit/>
            </a:bodyPr>
            <a:lstStyle/>
            <a:p>
              <a:r>
                <a:rPr lang="en-US" sz="2000" dirty="0">
                  <a:solidFill>
                    <a:schemeClr val="accent6"/>
                  </a:solidFill>
                </a:rPr>
                <a:t>Rule 110</a:t>
              </a:r>
            </a:p>
          </p:txBody>
        </p:sp>
        <p:pic>
          <p:nvPicPr>
            <p:cNvPr id="4" name="Picture 3">
              <a:extLst>
                <a:ext uri="{FF2B5EF4-FFF2-40B4-BE49-F238E27FC236}">
                  <a16:creationId xmlns:a16="http://schemas.microsoft.com/office/drawing/2014/main" id="{38E8DFDF-7258-8CF2-57DB-8EE64BD5C46F}"/>
                </a:ext>
              </a:extLst>
            </p:cNvPr>
            <p:cNvPicPr>
              <a:picLocks noChangeAspect="1"/>
            </p:cNvPicPr>
            <p:nvPr/>
          </p:nvPicPr>
          <p:blipFill>
            <a:blip r:embed="rId5"/>
            <a:stretch>
              <a:fillRect/>
            </a:stretch>
          </p:blipFill>
          <p:spPr>
            <a:xfrm>
              <a:off x="5232452" y="2925664"/>
              <a:ext cx="2601364" cy="1768927"/>
            </a:xfrm>
            <a:prstGeom prst="rect">
              <a:avLst/>
            </a:prstGeom>
          </p:spPr>
        </p:pic>
      </p:grpSp>
      <p:sp>
        <p:nvSpPr>
          <p:cNvPr id="11" name="TextBox 10">
            <a:extLst>
              <a:ext uri="{FF2B5EF4-FFF2-40B4-BE49-F238E27FC236}">
                <a16:creationId xmlns:a16="http://schemas.microsoft.com/office/drawing/2014/main" id="{D3C6498B-5758-D78D-B1A4-1650B87249E4}"/>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19</a:t>
            </a:fld>
            <a:endParaRPr lang="en-US" dirty="0"/>
          </a:p>
        </p:txBody>
      </p:sp>
    </p:spTree>
    <p:extLst>
      <p:ext uri="{BB962C8B-B14F-4D97-AF65-F5344CB8AC3E}">
        <p14:creationId xmlns:p14="http://schemas.microsoft.com/office/powerpoint/2010/main" val="48560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Google Shape;4097;p33">
            <a:extLst>
              <a:ext uri="{FF2B5EF4-FFF2-40B4-BE49-F238E27FC236}">
                <a16:creationId xmlns:a16="http://schemas.microsoft.com/office/drawing/2014/main" id="{320CB98E-08E6-4EF5-4880-0183F2DCD9AE}"/>
              </a:ext>
            </a:extLst>
          </p:cNvPr>
          <p:cNvSpPr txBox="1">
            <a:spLocks noGrp="1"/>
          </p:cNvSpPr>
          <p:nvPr>
            <p:ph type="title"/>
          </p:nvPr>
        </p:nvSpPr>
        <p:spPr>
          <a:xfrm>
            <a:off x="2310244" y="201262"/>
            <a:ext cx="4523512" cy="548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Table of contents</a:t>
            </a:r>
            <a:endParaRPr dirty="0"/>
          </a:p>
        </p:txBody>
      </p:sp>
      <p:sp>
        <p:nvSpPr>
          <p:cNvPr id="54" name="Google Shape;4098;p33">
            <a:extLst>
              <a:ext uri="{FF2B5EF4-FFF2-40B4-BE49-F238E27FC236}">
                <a16:creationId xmlns:a16="http://schemas.microsoft.com/office/drawing/2014/main" id="{D9C8F1B2-21DA-8000-5B2E-814E8C93012D}"/>
              </a:ext>
            </a:extLst>
          </p:cNvPr>
          <p:cNvSpPr txBox="1">
            <a:spLocks/>
          </p:cNvSpPr>
          <p:nvPr/>
        </p:nvSpPr>
        <p:spPr>
          <a:xfrm>
            <a:off x="4497160" y="3677068"/>
            <a:ext cx="2305500" cy="54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1pPr>
            <a:lvl2pPr marL="914400" marR="0" lvl="1" indent="-317500" algn="ctr" rtl="0">
              <a:lnSpc>
                <a:spcPct val="100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2pPr>
            <a:lvl3pPr marL="1371600" marR="0" lvl="2"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3pPr>
            <a:lvl4pPr marL="1828800" marR="0" lvl="3"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4pPr>
            <a:lvl5pPr marL="2286000" marR="0" lvl="4"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5pPr>
            <a:lvl6pPr marL="2743200" marR="0" lvl="5"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6pPr>
            <a:lvl7pPr marL="3200400" marR="0" lvl="6"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7pPr>
            <a:lvl8pPr marL="3657600" marR="0" lvl="7"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8pPr>
            <a:lvl9pPr marL="4114800" marR="0" lvl="8" indent="-317500" algn="ctr" rtl="0">
              <a:lnSpc>
                <a:spcPct val="100000"/>
              </a:lnSpc>
              <a:spcBef>
                <a:spcPts val="1600"/>
              </a:spcBef>
              <a:spcAft>
                <a:spcPts val="1600"/>
              </a:spcAft>
              <a:buClr>
                <a:schemeClr val="accent6"/>
              </a:buClr>
              <a:buSzPts val="1400"/>
              <a:buFont typeface="Asap"/>
              <a:buNone/>
              <a:defRPr sz="1400" b="0" i="0" u="none" strike="noStrike" cap="none">
                <a:solidFill>
                  <a:schemeClr val="accent6"/>
                </a:solidFill>
                <a:latin typeface="Asap"/>
                <a:ea typeface="Asap"/>
                <a:cs typeface="Asap"/>
                <a:sym typeface="Asap"/>
              </a:defRPr>
            </a:lvl9pPr>
          </a:lstStyle>
          <a:p>
            <a:pPr marL="0" indent="0">
              <a:lnSpc>
                <a:spcPct val="114999"/>
              </a:lnSpc>
            </a:pPr>
            <a:r>
              <a:rPr lang="en-US"/>
              <a:t>Final remarks and future thoughts</a:t>
            </a:r>
          </a:p>
        </p:txBody>
      </p:sp>
      <p:sp>
        <p:nvSpPr>
          <p:cNvPr id="55" name="Google Shape;4103;p33">
            <a:extLst>
              <a:ext uri="{FF2B5EF4-FFF2-40B4-BE49-F238E27FC236}">
                <a16:creationId xmlns:a16="http://schemas.microsoft.com/office/drawing/2014/main" id="{E115B98A-3491-4C8B-618B-69FE9E11583D}"/>
              </a:ext>
            </a:extLst>
          </p:cNvPr>
          <p:cNvSpPr txBox="1">
            <a:spLocks/>
          </p:cNvSpPr>
          <p:nvPr/>
        </p:nvSpPr>
        <p:spPr>
          <a:xfrm>
            <a:off x="5199311" y="2967280"/>
            <a:ext cx="901200" cy="385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accent6"/>
              </a:buClr>
              <a:buSzPts val="3000"/>
              <a:buFont typeface="DM Sans"/>
              <a:buNone/>
              <a:defRPr sz="3000" b="1" i="0" u="none" strike="noStrike" cap="none">
                <a:solidFill>
                  <a:schemeClr val="lt2"/>
                </a:solidFill>
                <a:latin typeface="DM Sans"/>
                <a:ea typeface="DM Sans"/>
                <a:cs typeface="DM Sans"/>
                <a:sym typeface="DM Sans"/>
              </a:defRPr>
            </a:lvl1pPr>
            <a:lvl2pPr marR="0" lvl="1"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2pPr>
            <a:lvl3pPr marR="0" lvl="2"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3pPr>
            <a:lvl4pPr marR="0" lvl="3"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4pPr>
            <a:lvl5pPr marR="0" lvl="4"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5pPr>
            <a:lvl6pPr marR="0" lvl="5"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6pPr>
            <a:lvl7pPr marR="0" lvl="6"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7pPr>
            <a:lvl8pPr marR="0" lvl="7"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8pPr>
            <a:lvl9pPr marR="0" lvl="8"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9pPr>
          </a:lstStyle>
          <a:p>
            <a:r>
              <a:rPr lang="en" dirty="0"/>
              <a:t>5</a:t>
            </a:r>
          </a:p>
        </p:txBody>
      </p:sp>
      <p:sp>
        <p:nvSpPr>
          <p:cNvPr id="56" name="Google Shape;4112;p33">
            <a:extLst>
              <a:ext uri="{FF2B5EF4-FFF2-40B4-BE49-F238E27FC236}">
                <a16:creationId xmlns:a16="http://schemas.microsoft.com/office/drawing/2014/main" id="{4E6C011A-7B78-AC99-6299-8D78D362994F}"/>
              </a:ext>
            </a:extLst>
          </p:cNvPr>
          <p:cNvSpPr txBox="1">
            <a:spLocks/>
          </p:cNvSpPr>
          <p:nvPr/>
        </p:nvSpPr>
        <p:spPr>
          <a:xfrm>
            <a:off x="4497160" y="3471878"/>
            <a:ext cx="2305500"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2400"/>
              <a:buFont typeface="Bebas Neue"/>
              <a:buNone/>
              <a:defRPr sz="2000" b="1" i="0" u="none" strike="noStrike" cap="none">
                <a:solidFill>
                  <a:schemeClr val="accent6"/>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2pPr>
            <a:lvl3pPr marL="1371600" marR="0" lvl="2"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3pPr>
            <a:lvl4pPr marL="1828800" marR="0" lvl="3"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4pPr>
            <a:lvl5pPr marL="2286000" marR="0" lvl="4"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5pPr>
            <a:lvl6pPr marL="2743200" marR="0" lvl="5"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6pPr>
            <a:lvl7pPr marL="3200400" marR="0" lvl="6"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7pPr>
            <a:lvl8pPr marL="3657600" marR="0" lvl="7"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8pPr>
            <a:lvl9pPr marL="4114800" marR="0" lvl="8" indent="-317500" algn="ctr" rtl="0">
              <a:lnSpc>
                <a:spcPct val="100000"/>
              </a:lnSpc>
              <a:spcBef>
                <a:spcPts val="1600"/>
              </a:spcBef>
              <a:spcAft>
                <a:spcPts val="160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9pPr>
          </a:lstStyle>
          <a:p>
            <a:pPr marL="0" indent="0"/>
            <a:r>
              <a:rPr lang="en" dirty="0">
                <a:solidFill>
                  <a:srgbClr val="F0F062"/>
                </a:solidFill>
              </a:rPr>
              <a:t>Conclusions</a:t>
            </a:r>
          </a:p>
        </p:txBody>
      </p:sp>
      <p:sp>
        <p:nvSpPr>
          <p:cNvPr id="71" name="Google Shape;4098;p33">
            <a:extLst>
              <a:ext uri="{FF2B5EF4-FFF2-40B4-BE49-F238E27FC236}">
                <a16:creationId xmlns:a16="http://schemas.microsoft.com/office/drawing/2014/main" id="{BB7E3737-C25B-B0BF-DA90-9005F3DC34AD}"/>
              </a:ext>
            </a:extLst>
          </p:cNvPr>
          <p:cNvSpPr txBox="1">
            <a:spLocks/>
          </p:cNvSpPr>
          <p:nvPr/>
        </p:nvSpPr>
        <p:spPr>
          <a:xfrm>
            <a:off x="989540" y="2080960"/>
            <a:ext cx="2305500" cy="54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1pPr>
            <a:lvl2pPr marL="914400" marR="0" lvl="1" indent="-317500" algn="ctr" rtl="0">
              <a:lnSpc>
                <a:spcPct val="100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2pPr>
            <a:lvl3pPr marL="1371600" marR="0" lvl="2"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3pPr>
            <a:lvl4pPr marL="1828800" marR="0" lvl="3"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4pPr>
            <a:lvl5pPr marL="2286000" marR="0" lvl="4"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5pPr>
            <a:lvl6pPr marL="2743200" marR="0" lvl="5"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6pPr>
            <a:lvl7pPr marL="3200400" marR="0" lvl="6"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7pPr>
            <a:lvl8pPr marL="3657600" marR="0" lvl="7"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8pPr>
            <a:lvl9pPr marL="4114800" marR="0" lvl="8" indent="-317500" algn="ctr" rtl="0">
              <a:lnSpc>
                <a:spcPct val="100000"/>
              </a:lnSpc>
              <a:spcBef>
                <a:spcPts val="1600"/>
              </a:spcBef>
              <a:spcAft>
                <a:spcPts val="1600"/>
              </a:spcAft>
              <a:buClr>
                <a:schemeClr val="accent6"/>
              </a:buClr>
              <a:buSzPts val="1400"/>
              <a:buFont typeface="Asap"/>
              <a:buNone/>
              <a:defRPr sz="1400" b="0" i="0" u="none" strike="noStrike" cap="none">
                <a:solidFill>
                  <a:schemeClr val="accent6"/>
                </a:solidFill>
                <a:latin typeface="Asap"/>
                <a:ea typeface="Asap"/>
                <a:cs typeface="Asap"/>
                <a:sym typeface="Asap"/>
              </a:defRPr>
            </a:lvl9pPr>
          </a:lstStyle>
          <a:p>
            <a:pPr marL="0" indent="0">
              <a:lnSpc>
                <a:spcPct val="114999"/>
              </a:lnSpc>
            </a:pPr>
            <a:r>
              <a:rPr lang="en-US" dirty="0"/>
              <a:t>Turing Machine, Theorems, and Turing Completeness</a:t>
            </a:r>
          </a:p>
        </p:txBody>
      </p:sp>
      <p:sp>
        <p:nvSpPr>
          <p:cNvPr id="72" name="Google Shape;4103;p33">
            <a:extLst>
              <a:ext uri="{FF2B5EF4-FFF2-40B4-BE49-F238E27FC236}">
                <a16:creationId xmlns:a16="http://schemas.microsoft.com/office/drawing/2014/main" id="{40259EDB-D34E-CAA5-26D2-D6AFEE981BB3}"/>
              </a:ext>
            </a:extLst>
          </p:cNvPr>
          <p:cNvSpPr txBox="1">
            <a:spLocks/>
          </p:cNvSpPr>
          <p:nvPr/>
        </p:nvSpPr>
        <p:spPr>
          <a:xfrm>
            <a:off x="1691691" y="1371172"/>
            <a:ext cx="901200" cy="385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accent6"/>
              </a:buClr>
              <a:buSzPts val="3000"/>
              <a:buFont typeface="DM Sans"/>
              <a:buNone/>
              <a:defRPr sz="3000" b="1" i="0" u="none" strike="noStrike" cap="none">
                <a:solidFill>
                  <a:schemeClr val="lt2"/>
                </a:solidFill>
                <a:latin typeface="DM Sans"/>
                <a:ea typeface="DM Sans"/>
                <a:cs typeface="DM Sans"/>
                <a:sym typeface="DM Sans"/>
              </a:defRPr>
            </a:lvl1pPr>
            <a:lvl2pPr marR="0" lvl="1"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2pPr>
            <a:lvl3pPr marR="0" lvl="2"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3pPr>
            <a:lvl4pPr marR="0" lvl="3"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4pPr>
            <a:lvl5pPr marR="0" lvl="4"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5pPr>
            <a:lvl6pPr marR="0" lvl="5"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6pPr>
            <a:lvl7pPr marR="0" lvl="6"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7pPr>
            <a:lvl8pPr marR="0" lvl="7"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8pPr>
            <a:lvl9pPr marR="0" lvl="8"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9pPr>
          </a:lstStyle>
          <a:p>
            <a:r>
              <a:rPr lang="en" dirty="0"/>
              <a:t>1</a:t>
            </a:r>
          </a:p>
        </p:txBody>
      </p:sp>
      <p:sp>
        <p:nvSpPr>
          <p:cNvPr id="73" name="Google Shape;4112;p33">
            <a:extLst>
              <a:ext uri="{FF2B5EF4-FFF2-40B4-BE49-F238E27FC236}">
                <a16:creationId xmlns:a16="http://schemas.microsoft.com/office/drawing/2014/main" id="{7F78321F-8607-0E6F-3AC3-7C5542F911BB}"/>
              </a:ext>
            </a:extLst>
          </p:cNvPr>
          <p:cNvSpPr txBox="1">
            <a:spLocks/>
          </p:cNvSpPr>
          <p:nvPr/>
        </p:nvSpPr>
        <p:spPr>
          <a:xfrm>
            <a:off x="989540" y="1875770"/>
            <a:ext cx="2305500"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2400"/>
              <a:buFont typeface="Bebas Neue"/>
              <a:buNone/>
              <a:defRPr sz="2000" b="1" i="0" u="none" strike="noStrike" cap="none">
                <a:solidFill>
                  <a:schemeClr val="accent6"/>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2pPr>
            <a:lvl3pPr marL="1371600" marR="0" lvl="2"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3pPr>
            <a:lvl4pPr marL="1828800" marR="0" lvl="3"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4pPr>
            <a:lvl5pPr marL="2286000" marR="0" lvl="4"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5pPr>
            <a:lvl6pPr marL="2743200" marR="0" lvl="5"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6pPr>
            <a:lvl7pPr marL="3200400" marR="0" lvl="6"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7pPr>
            <a:lvl8pPr marL="3657600" marR="0" lvl="7"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8pPr>
            <a:lvl9pPr marL="4114800" marR="0" lvl="8" indent="-317500" algn="ctr" rtl="0">
              <a:lnSpc>
                <a:spcPct val="100000"/>
              </a:lnSpc>
              <a:spcBef>
                <a:spcPts val="1600"/>
              </a:spcBef>
              <a:spcAft>
                <a:spcPts val="160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9pPr>
          </a:lstStyle>
          <a:p>
            <a:pPr marL="0" indent="0"/>
            <a:r>
              <a:rPr lang="en" dirty="0">
                <a:solidFill>
                  <a:srgbClr val="F0F062"/>
                </a:solidFill>
              </a:rPr>
              <a:t>Introduction</a:t>
            </a:r>
          </a:p>
        </p:txBody>
      </p:sp>
      <p:sp>
        <p:nvSpPr>
          <p:cNvPr id="74" name="Google Shape;4098;p33">
            <a:extLst>
              <a:ext uri="{FF2B5EF4-FFF2-40B4-BE49-F238E27FC236}">
                <a16:creationId xmlns:a16="http://schemas.microsoft.com/office/drawing/2014/main" id="{114DFB77-4A1D-D727-D806-EB0717D52024}"/>
              </a:ext>
            </a:extLst>
          </p:cNvPr>
          <p:cNvSpPr txBox="1">
            <a:spLocks/>
          </p:cNvSpPr>
          <p:nvPr/>
        </p:nvSpPr>
        <p:spPr>
          <a:xfrm>
            <a:off x="3295040" y="2080960"/>
            <a:ext cx="2305500" cy="54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1pPr>
            <a:lvl2pPr marL="914400" marR="0" lvl="1" indent="-317500" algn="ctr" rtl="0">
              <a:lnSpc>
                <a:spcPct val="100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2pPr>
            <a:lvl3pPr marL="1371600" marR="0" lvl="2"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3pPr>
            <a:lvl4pPr marL="1828800" marR="0" lvl="3"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4pPr>
            <a:lvl5pPr marL="2286000" marR="0" lvl="4"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5pPr>
            <a:lvl6pPr marL="2743200" marR="0" lvl="5"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6pPr>
            <a:lvl7pPr marL="3200400" marR="0" lvl="6"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7pPr>
            <a:lvl8pPr marL="3657600" marR="0" lvl="7"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8pPr>
            <a:lvl9pPr marL="4114800" marR="0" lvl="8" indent="-317500" algn="ctr" rtl="0">
              <a:lnSpc>
                <a:spcPct val="100000"/>
              </a:lnSpc>
              <a:spcBef>
                <a:spcPts val="1600"/>
              </a:spcBef>
              <a:spcAft>
                <a:spcPts val="1600"/>
              </a:spcAft>
              <a:buClr>
                <a:schemeClr val="accent6"/>
              </a:buClr>
              <a:buSzPts val="1400"/>
              <a:buFont typeface="Asap"/>
              <a:buNone/>
              <a:defRPr sz="1400" b="0" i="0" u="none" strike="noStrike" cap="none">
                <a:solidFill>
                  <a:schemeClr val="accent6"/>
                </a:solidFill>
                <a:latin typeface="Asap"/>
                <a:ea typeface="Asap"/>
                <a:cs typeface="Asap"/>
                <a:sym typeface="Asap"/>
              </a:defRPr>
            </a:lvl9pPr>
          </a:lstStyle>
          <a:p>
            <a:pPr marL="0" indent="0">
              <a:lnSpc>
                <a:spcPct val="114999"/>
              </a:lnSpc>
            </a:pPr>
            <a:r>
              <a:rPr lang="en-US" dirty="0"/>
              <a:t>Description of the programming language</a:t>
            </a:r>
          </a:p>
        </p:txBody>
      </p:sp>
      <p:sp>
        <p:nvSpPr>
          <p:cNvPr id="75" name="Google Shape;4103;p33">
            <a:extLst>
              <a:ext uri="{FF2B5EF4-FFF2-40B4-BE49-F238E27FC236}">
                <a16:creationId xmlns:a16="http://schemas.microsoft.com/office/drawing/2014/main" id="{B8749DD1-B0C1-B20B-4171-093E71C6BF01}"/>
              </a:ext>
            </a:extLst>
          </p:cNvPr>
          <p:cNvSpPr txBox="1">
            <a:spLocks/>
          </p:cNvSpPr>
          <p:nvPr/>
        </p:nvSpPr>
        <p:spPr>
          <a:xfrm>
            <a:off x="3997191" y="1371172"/>
            <a:ext cx="901200" cy="385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accent6"/>
              </a:buClr>
              <a:buSzPts val="3000"/>
              <a:buFont typeface="DM Sans"/>
              <a:buNone/>
              <a:defRPr sz="3000" b="1" i="0" u="none" strike="noStrike" cap="none">
                <a:solidFill>
                  <a:schemeClr val="lt2"/>
                </a:solidFill>
                <a:latin typeface="DM Sans"/>
                <a:ea typeface="DM Sans"/>
                <a:cs typeface="DM Sans"/>
                <a:sym typeface="DM Sans"/>
              </a:defRPr>
            </a:lvl1pPr>
            <a:lvl2pPr marR="0" lvl="1"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2pPr>
            <a:lvl3pPr marR="0" lvl="2"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3pPr>
            <a:lvl4pPr marR="0" lvl="3"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4pPr>
            <a:lvl5pPr marR="0" lvl="4"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5pPr>
            <a:lvl6pPr marR="0" lvl="5"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6pPr>
            <a:lvl7pPr marR="0" lvl="6"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7pPr>
            <a:lvl8pPr marR="0" lvl="7"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8pPr>
            <a:lvl9pPr marR="0" lvl="8"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9pPr>
          </a:lstStyle>
          <a:p>
            <a:r>
              <a:rPr lang="en" dirty="0"/>
              <a:t>2</a:t>
            </a:r>
          </a:p>
        </p:txBody>
      </p:sp>
      <p:sp>
        <p:nvSpPr>
          <p:cNvPr id="76" name="Google Shape;4112;p33">
            <a:extLst>
              <a:ext uri="{FF2B5EF4-FFF2-40B4-BE49-F238E27FC236}">
                <a16:creationId xmlns:a16="http://schemas.microsoft.com/office/drawing/2014/main" id="{B699271A-BC56-29C3-40C1-E4B23BE05DA2}"/>
              </a:ext>
            </a:extLst>
          </p:cNvPr>
          <p:cNvSpPr txBox="1">
            <a:spLocks/>
          </p:cNvSpPr>
          <p:nvPr/>
        </p:nvSpPr>
        <p:spPr>
          <a:xfrm>
            <a:off x="3295040" y="1875770"/>
            <a:ext cx="2305500"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2400"/>
              <a:buFont typeface="Bebas Neue"/>
              <a:buNone/>
              <a:defRPr sz="2000" b="1" i="0" u="none" strike="noStrike" cap="none">
                <a:solidFill>
                  <a:schemeClr val="accent6"/>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2pPr>
            <a:lvl3pPr marL="1371600" marR="0" lvl="2"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3pPr>
            <a:lvl4pPr marL="1828800" marR="0" lvl="3"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4pPr>
            <a:lvl5pPr marL="2286000" marR="0" lvl="4"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5pPr>
            <a:lvl6pPr marL="2743200" marR="0" lvl="5"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6pPr>
            <a:lvl7pPr marL="3200400" marR="0" lvl="6"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7pPr>
            <a:lvl8pPr marL="3657600" marR="0" lvl="7"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8pPr>
            <a:lvl9pPr marL="4114800" marR="0" lvl="8" indent="-317500" algn="ctr" rtl="0">
              <a:lnSpc>
                <a:spcPct val="100000"/>
              </a:lnSpc>
              <a:spcBef>
                <a:spcPts val="1600"/>
              </a:spcBef>
              <a:spcAft>
                <a:spcPts val="160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9pPr>
          </a:lstStyle>
          <a:p>
            <a:pPr marL="0" indent="0"/>
            <a:r>
              <a:rPr lang="en" dirty="0">
                <a:solidFill>
                  <a:srgbClr val="F0F062"/>
                </a:solidFill>
              </a:rPr>
              <a:t>Proteus</a:t>
            </a:r>
          </a:p>
        </p:txBody>
      </p:sp>
      <p:sp>
        <p:nvSpPr>
          <p:cNvPr id="77" name="Google Shape;4098;p33">
            <a:extLst>
              <a:ext uri="{FF2B5EF4-FFF2-40B4-BE49-F238E27FC236}">
                <a16:creationId xmlns:a16="http://schemas.microsoft.com/office/drawing/2014/main" id="{560C51A0-41D7-D316-DC4A-CD028C989490}"/>
              </a:ext>
            </a:extLst>
          </p:cNvPr>
          <p:cNvSpPr txBox="1">
            <a:spLocks/>
          </p:cNvSpPr>
          <p:nvPr/>
        </p:nvSpPr>
        <p:spPr>
          <a:xfrm>
            <a:off x="5921784" y="2080960"/>
            <a:ext cx="2305500" cy="5989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1pPr>
            <a:lvl2pPr marL="914400" marR="0" lvl="1" indent="-317500" algn="ctr" rtl="0">
              <a:lnSpc>
                <a:spcPct val="100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2pPr>
            <a:lvl3pPr marL="1371600" marR="0" lvl="2"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3pPr>
            <a:lvl4pPr marL="1828800" marR="0" lvl="3"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4pPr>
            <a:lvl5pPr marL="2286000" marR="0" lvl="4"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5pPr>
            <a:lvl6pPr marL="2743200" marR="0" lvl="5"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6pPr>
            <a:lvl7pPr marL="3200400" marR="0" lvl="6"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7pPr>
            <a:lvl8pPr marL="3657600" marR="0" lvl="7"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8pPr>
            <a:lvl9pPr marL="4114800" marR="0" lvl="8" indent="-317500" algn="ctr" rtl="0">
              <a:lnSpc>
                <a:spcPct val="100000"/>
              </a:lnSpc>
              <a:spcBef>
                <a:spcPts val="1600"/>
              </a:spcBef>
              <a:spcAft>
                <a:spcPts val="1600"/>
              </a:spcAft>
              <a:buClr>
                <a:schemeClr val="accent6"/>
              </a:buClr>
              <a:buSzPts val="1400"/>
              <a:buFont typeface="Asap"/>
              <a:buNone/>
              <a:defRPr sz="1400" b="0" i="0" u="none" strike="noStrike" cap="none">
                <a:solidFill>
                  <a:schemeClr val="accent6"/>
                </a:solidFill>
                <a:latin typeface="Asap"/>
                <a:ea typeface="Asap"/>
                <a:cs typeface="Asap"/>
                <a:sym typeface="Asap"/>
              </a:defRPr>
            </a:lvl9pPr>
          </a:lstStyle>
          <a:p>
            <a:pPr marL="0" indent="0">
              <a:lnSpc>
                <a:spcPct val="114999"/>
              </a:lnSpc>
            </a:pPr>
            <a:r>
              <a:rPr lang="en-US" dirty="0"/>
              <a:t>Different ways to show a system is Turing Complete</a:t>
            </a:r>
          </a:p>
        </p:txBody>
      </p:sp>
      <p:sp>
        <p:nvSpPr>
          <p:cNvPr id="78" name="Google Shape;4103;p33">
            <a:extLst>
              <a:ext uri="{FF2B5EF4-FFF2-40B4-BE49-F238E27FC236}">
                <a16:creationId xmlns:a16="http://schemas.microsoft.com/office/drawing/2014/main" id="{D272804D-0852-B2DA-AB22-00A1E1603863}"/>
              </a:ext>
            </a:extLst>
          </p:cNvPr>
          <p:cNvSpPr txBox="1">
            <a:spLocks/>
          </p:cNvSpPr>
          <p:nvPr/>
        </p:nvSpPr>
        <p:spPr>
          <a:xfrm>
            <a:off x="6623934" y="1371172"/>
            <a:ext cx="901200" cy="385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accent6"/>
              </a:buClr>
              <a:buSzPts val="3000"/>
              <a:buFont typeface="DM Sans"/>
              <a:buNone/>
              <a:defRPr sz="3000" b="1" i="0" u="none" strike="noStrike" cap="none">
                <a:solidFill>
                  <a:schemeClr val="lt2"/>
                </a:solidFill>
                <a:latin typeface="DM Sans"/>
                <a:ea typeface="DM Sans"/>
                <a:cs typeface="DM Sans"/>
                <a:sym typeface="DM Sans"/>
              </a:defRPr>
            </a:lvl1pPr>
            <a:lvl2pPr marR="0" lvl="1"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2pPr>
            <a:lvl3pPr marR="0" lvl="2"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3pPr>
            <a:lvl4pPr marR="0" lvl="3"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4pPr>
            <a:lvl5pPr marR="0" lvl="4"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5pPr>
            <a:lvl6pPr marR="0" lvl="5"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6pPr>
            <a:lvl7pPr marR="0" lvl="6"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7pPr>
            <a:lvl8pPr marR="0" lvl="7"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8pPr>
            <a:lvl9pPr marR="0" lvl="8"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9pPr>
          </a:lstStyle>
          <a:p>
            <a:r>
              <a:rPr lang="en" dirty="0"/>
              <a:t>3</a:t>
            </a:r>
          </a:p>
        </p:txBody>
      </p:sp>
      <p:sp>
        <p:nvSpPr>
          <p:cNvPr id="79" name="Google Shape;4112;p33">
            <a:extLst>
              <a:ext uri="{FF2B5EF4-FFF2-40B4-BE49-F238E27FC236}">
                <a16:creationId xmlns:a16="http://schemas.microsoft.com/office/drawing/2014/main" id="{5BD8DDF2-DF99-108F-17A4-1F5989CB8425}"/>
              </a:ext>
            </a:extLst>
          </p:cNvPr>
          <p:cNvSpPr txBox="1">
            <a:spLocks/>
          </p:cNvSpPr>
          <p:nvPr/>
        </p:nvSpPr>
        <p:spPr>
          <a:xfrm>
            <a:off x="5424488" y="1888360"/>
            <a:ext cx="3124041"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2400"/>
              <a:buFont typeface="Bebas Neue"/>
              <a:buNone/>
              <a:defRPr sz="2000" b="1" i="0" u="none" strike="noStrike" cap="none">
                <a:solidFill>
                  <a:schemeClr val="accent6"/>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2pPr>
            <a:lvl3pPr marL="1371600" marR="0" lvl="2"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3pPr>
            <a:lvl4pPr marL="1828800" marR="0" lvl="3"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4pPr>
            <a:lvl5pPr marL="2286000" marR="0" lvl="4"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5pPr>
            <a:lvl6pPr marL="2743200" marR="0" lvl="5"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6pPr>
            <a:lvl7pPr marL="3200400" marR="0" lvl="6"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7pPr>
            <a:lvl8pPr marL="3657600" marR="0" lvl="7"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8pPr>
            <a:lvl9pPr marL="4114800" marR="0" lvl="8" indent="-317500" algn="ctr" rtl="0">
              <a:lnSpc>
                <a:spcPct val="100000"/>
              </a:lnSpc>
              <a:spcBef>
                <a:spcPts val="1600"/>
              </a:spcBef>
              <a:spcAft>
                <a:spcPts val="160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9pPr>
          </a:lstStyle>
          <a:p>
            <a:pPr marL="0" indent="0"/>
            <a:r>
              <a:rPr lang="en" dirty="0">
                <a:solidFill>
                  <a:srgbClr val="F0F062"/>
                </a:solidFill>
              </a:rPr>
              <a:t>Turing Complete Proofs</a:t>
            </a:r>
          </a:p>
        </p:txBody>
      </p:sp>
      <p:sp>
        <p:nvSpPr>
          <p:cNvPr id="80" name="Google Shape;4098;p33">
            <a:extLst>
              <a:ext uri="{FF2B5EF4-FFF2-40B4-BE49-F238E27FC236}">
                <a16:creationId xmlns:a16="http://schemas.microsoft.com/office/drawing/2014/main" id="{A7570406-D6F7-64A2-7AD9-CFCC6D222E7C}"/>
              </a:ext>
            </a:extLst>
          </p:cNvPr>
          <p:cNvSpPr txBox="1">
            <a:spLocks/>
          </p:cNvSpPr>
          <p:nvPr/>
        </p:nvSpPr>
        <p:spPr>
          <a:xfrm>
            <a:off x="1890740" y="3677068"/>
            <a:ext cx="2305500" cy="54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1pPr>
            <a:lvl2pPr marL="914400" marR="0" lvl="1" indent="-317500" algn="ctr" rtl="0">
              <a:lnSpc>
                <a:spcPct val="100000"/>
              </a:lnSpc>
              <a:spcBef>
                <a:spcPts val="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2pPr>
            <a:lvl3pPr marL="1371600" marR="0" lvl="2"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3pPr>
            <a:lvl4pPr marL="1828800" marR="0" lvl="3"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4pPr>
            <a:lvl5pPr marL="2286000" marR="0" lvl="4"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5pPr>
            <a:lvl6pPr marL="2743200" marR="0" lvl="5"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6pPr>
            <a:lvl7pPr marL="3200400" marR="0" lvl="6"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7pPr>
            <a:lvl8pPr marL="3657600" marR="0" lvl="7" indent="-317500" algn="ctr" rtl="0">
              <a:lnSpc>
                <a:spcPct val="100000"/>
              </a:lnSpc>
              <a:spcBef>
                <a:spcPts val="1600"/>
              </a:spcBef>
              <a:spcAft>
                <a:spcPts val="0"/>
              </a:spcAft>
              <a:buClr>
                <a:schemeClr val="accent6"/>
              </a:buClr>
              <a:buSzPts val="1400"/>
              <a:buFont typeface="Asap"/>
              <a:buNone/>
              <a:defRPr sz="1400" b="0" i="0" u="none" strike="noStrike" cap="none">
                <a:solidFill>
                  <a:schemeClr val="accent6"/>
                </a:solidFill>
                <a:latin typeface="Asap"/>
                <a:ea typeface="Asap"/>
                <a:cs typeface="Asap"/>
                <a:sym typeface="Asap"/>
              </a:defRPr>
            </a:lvl8pPr>
            <a:lvl9pPr marL="4114800" marR="0" lvl="8" indent="-317500" algn="ctr" rtl="0">
              <a:lnSpc>
                <a:spcPct val="100000"/>
              </a:lnSpc>
              <a:spcBef>
                <a:spcPts val="1600"/>
              </a:spcBef>
              <a:spcAft>
                <a:spcPts val="1600"/>
              </a:spcAft>
              <a:buClr>
                <a:schemeClr val="accent6"/>
              </a:buClr>
              <a:buSzPts val="1400"/>
              <a:buFont typeface="Asap"/>
              <a:buNone/>
              <a:defRPr sz="1400" b="0" i="0" u="none" strike="noStrike" cap="none">
                <a:solidFill>
                  <a:schemeClr val="accent6"/>
                </a:solidFill>
                <a:latin typeface="Asap"/>
                <a:ea typeface="Asap"/>
                <a:cs typeface="Asap"/>
                <a:sym typeface="Asap"/>
              </a:defRPr>
            </a:lvl9pPr>
          </a:lstStyle>
          <a:p>
            <a:pPr marL="0" indent="0">
              <a:lnSpc>
                <a:spcPct val="114999"/>
              </a:lnSpc>
            </a:pPr>
            <a:r>
              <a:rPr lang="en-US" dirty="0"/>
              <a:t>My proofs to demonstrate Proteus Turing Complete</a:t>
            </a:r>
          </a:p>
        </p:txBody>
      </p:sp>
      <p:sp>
        <p:nvSpPr>
          <p:cNvPr id="81" name="Google Shape;4103;p33">
            <a:extLst>
              <a:ext uri="{FF2B5EF4-FFF2-40B4-BE49-F238E27FC236}">
                <a16:creationId xmlns:a16="http://schemas.microsoft.com/office/drawing/2014/main" id="{874EFCCD-7FC7-1CB2-0C08-5AAA7B8E9F83}"/>
              </a:ext>
            </a:extLst>
          </p:cNvPr>
          <p:cNvSpPr txBox="1">
            <a:spLocks/>
          </p:cNvSpPr>
          <p:nvPr/>
        </p:nvSpPr>
        <p:spPr>
          <a:xfrm>
            <a:off x="2592891" y="2967280"/>
            <a:ext cx="901200" cy="385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accent6"/>
              </a:buClr>
              <a:buSzPts val="3000"/>
              <a:buFont typeface="DM Sans"/>
              <a:buNone/>
              <a:defRPr sz="3000" b="1" i="0" u="none" strike="noStrike" cap="none">
                <a:solidFill>
                  <a:schemeClr val="lt2"/>
                </a:solidFill>
                <a:latin typeface="DM Sans"/>
                <a:ea typeface="DM Sans"/>
                <a:cs typeface="DM Sans"/>
                <a:sym typeface="DM Sans"/>
              </a:defRPr>
            </a:lvl1pPr>
            <a:lvl2pPr marR="0" lvl="1"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2pPr>
            <a:lvl3pPr marR="0" lvl="2"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3pPr>
            <a:lvl4pPr marR="0" lvl="3"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4pPr>
            <a:lvl5pPr marR="0" lvl="4"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5pPr>
            <a:lvl6pPr marR="0" lvl="5"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6pPr>
            <a:lvl7pPr marR="0" lvl="6"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7pPr>
            <a:lvl8pPr marR="0" lvl="7"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8pPr>
            <a:lvl9pPr marR="0" lvl="8" algn="l" rtl="0">
              <a:lnSpc>
                <a:spcPct val="100000"/>
              </a:lnSpc>
              <a:spcBef>
                <a:spcPts val="0"/>
              </a:spcBef>
              <a:spcAft>
                <a:spcPts val="0"/>
              </a:spcAft>
              <a:buClr>
                <a:schemeClr val="accent6"/>
              </a:buClr>
              <a:buSzPts val="3000"/>
              <a:buFont typeface="DM Sans"/>
              <a:buNone/>
              <a:defRPr sz="3000" b="1" i="0" u="none" strike="noStrike" cap="none">
                <a:solidFill>
                  <a:schemeClr val="accent6"/>
                </a:solidFill>
                <a:latin typeface="DM Sans"/>
                <a:ea typeface="DM Sans"/>
                <a:cs typeface="DM Sans"/>
                <a:sym typeface="DM Sans"/>
              </a:defRPr>
            </a:lvl9pPr>
          </a:lstStyle>
          <a:p>
            <a:r>
              <a:rPr lang="en" dirty="0"/>
              <a:t>4</a:t>
            </a:r>
          </a:p>
        </p:txBody>
      </p:sp>
      <p:sp>
        <p:nvSpPr>
          <p:cNvPr id="82" name="Google Shape;4112;p33">
            <a:extLst>
              <a:ext uri="{FF2B5EF4-FFF2-40B4-BE49-F238E27FC236}">
                <a16:creationId xmlns:a16="http://schemas.microsoft.com/office/drawing/2014/main" id="{7AEF13E7-4928-25AE-1EAD-F286A0B99706}"/>
              </a:ext>
            </a:extLst>
          </p:cNvPr>
          <p:cNvSpPr txBox="1">
            <a:spLocks/>
          </p:cNvSpPr>
          <p:nvPr/>
        </p:nvSpPr>
        <p:spPr>
          <a:xfrm>
            <a:off x="1890740" y="3471878"/>
            <a:ext cx="2305500"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accent6"/>
              </a:buClr>
              <a:buSzPts val="2400"/>
              <a:buFont typeface="Bebas Neue"/>
              <a:buNone/>
              <a:defRPr sz="2000" b="1" i="0" u="none" strike="noStrike" cap="none">
                <a:solidFill>
                  <a:schemeClr val="accent6"/>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2pPr>
            <a:lvl3pPr marL="1371600" marR="0" lvl="2"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3pPr>
            <a:lvl4pPr marL="1828800" marR="0" lvl="3"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4pPr>
            <a:lvl5pPr marL="2286000" marR="0" lvl="4"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5pPr>
            <a:lvl6pPr marL="2743200" marR="0" lvl="5"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6pPr>
            <a:lvl7pPr marL="3200400" marR="0" lvl="6"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7pPr>
            <a:lvl8pPr marL="3657600" marR="0" lvl="7" indent="-317500" algn="ctr" rtl="0">
              <a:lnSpc>
                <a:spcPct val="100000"/>
              </a:lnSpc>
              <a:spcBef>
                <a:spcPts val="1600"/>
              </a:spcBef>
              <a:spcAft>
                <a:spcPts val="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8pPr>
            <a:lvl9pPr marL="4114800" marR="0" lvl="8" indent="-317500" algn="ctr" rtl="0">
              <a:lnSpc>
                <a:spcPct val="100000"/>
              </a:lnSpc>
              <a:spcBef>
                <a:spcPts val="1600"/>
              </a:spcBef>
              <a:spcAft>
                <a:spcPts val="1600"/>
              </a:spcAft>
              <a:buClr>
                <a:schemeClr val="accent6"/>
              </a:buClr>
              <a:buSzPts val="2400"/>
              <a:buFont typeface="Bebas Neue"/>
              <a:buNone/>
              <a:defRPr sz="2400" b="0" i="0" u="none" strike="noStrike" cap="none">
                <a:solidFill>
                  <a:schemeClr val="accent6"/>
                </a:solidFill>
                <a:latin typeface="Bebas Neue"/>
                <a:ea typeface="Bebas Neue"/>
                <a:cs typeface="Bebas Neue"/>
                <a:sym typeface="Bebas Neue"/>
              </a:defRPr>
            </a:lvl9pPr>
          </a:lstStyle>
          <a:p>
            <a:pPr marL="0" indent="0"/>
            <a:r>
              <a:rPr lang="en" dirty="0">
                <a:solidFill>
                  <a:srgbClr val="F0F062"/>
                </a:solidFill>
              </a:rPr>
              <a:t>Proteus Proofs</a:t>
            </a:r>
          </a:p>
        </p:txBody>
      </p:sp>
      <p:sp>
        <p:nvSpPr>
          <p:cNvPr id="2" name="TextBox 1">
            <a:extLst>
              <a:ext uri="{FF2B5EF4-FFF2-40B4-BE49-F238E27FC236}">
                <a16:creationId xmlns:a16="http://schemas.microsoft.com/office/drawing/2014/main" id="{794ABD56-3384-97C4-A7E9-596FA615BF6C}"/>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a:t>
            </a:fld>
            <a:endParaRPr lang="en-US" dirty="0"/>
          </a:p>
        </p:txBody>
      </p:sp>
    </p:spTree>
    <p:extLst>
      <p:ext uri="{BB962C8B-B14F-4D97-AF65-F5344CB8AC3E}">
        <p14:creationId xmlns:p14="http://schemas.microsoft.com/office/powerpoint/2010/main" val="3215127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C6D39-5EA1-2379-68F7-67DF0A031AED}"/>
              </a:ext>
            </a:extLst>
          </p:cNvPr>
          <p:cNvSpPr>
            <a:spLocks noGrp="1"/>
          </p:cNvSpPr>
          <p:nvPr>
            <p:ph type="title"/>
          </p:nvPr>
        </p:nvSpPr>
        <p:spPr>
          <a:xfrm>
            <a:off x="70450" y="101709"/>
            <a:ext cx="8758238" cy="548700"/>
          </a:xfrm>
        </p:spPr>
        <p:txBody>
          <a:bodyPr/>
          <a:lstStyle/>
          <a:p>
            <a:r>
              <a:rPr lang="en-US" dirty="0"/>
              <a:t>Software Engineering – Conway’s Game of Life</a:t>
            </a:r>
          </a:p>
        </p:txBody>
      </p:sp>
      <p:pic>
        <p:nvPicPr>
          <p:cNvPr id="4" name="Picture 3">
            <a:extLst>
              <a:ext uri="{FF2B5EF4-FFF2-40B4-BE49-F238E27FC236}">
                <a16:creationId xmlns:a16="http://schemas.microsoft.com/office/drawing/2014/main" id="{0562FD39-EC52-CAC5-66D0-DE03F42DE8CB}"/>
              </a:ext>
            </a:extLst>
          </p:cNvPr>
          <p:cNvPicPr>
            <a:picLocks noChangeAspect="1"/>
          </p:cNvPicPr>
          <p:nvPr/>
        </p:nvPicPr>
        <p:blipFill>
          <a:blip r:embed="rId2"/>
          <a:stretch>
            <a:fillRect/>
          </a:stretch>
        </p:blipFill>
        <p:spPr>
          <a:xfrm>
            <a:off x="371041" y="869098"/>
            <a:ext cx="4034704" cy="3792083"/>
          </a:xfrm>
          <a:prstGeom prst="rect">
            <a:avLst/>
          </a:prstGeom>
        </p:spPr>
      </p:pic>
      <p:pic>
        <p:nvPicPr>
          <p:cNvPr id="6" name="Picture 5">
            <a:extLst>
              <a:ext uri="{FF2B5EF4-FFF2-40B4-BE49-F238E27FC236}">
                <a16:creationId xmlns:a16="http://schemas.microsoft.com/office/drawing/2014/main" id="{FF2741BA-E502-6053-5A9B-E88AAAD2A88B}"/>
              </a:ext>
            </a:extLst>
          </p:cNvPr>
          <p:cNvPicPr>
            <a:picLocks noChangeAspect="1"/>
          </p:cNvPicPr>
          <p:nvPr/>
        </p:nvPicPr>
        <p:blipFill>
          <a:blip r:embed="rId3"/>
          <a:stretch>
            <a:fillRect/>
          </a:stretch>
        </p:blipFill>
        <p:spPr>
          <a:xfrm>
            <a:off x="4738257" y="869097"/>
            <a:ext cx="3800701" cy="3792083"/>
          </a:xfrm>
          <a:prstGeom prst="rect">
            <a:avLst/>
          </a:prstGeom>
        </p:spPr>
      </p:pic>
      <p:sp>
        <p:nvSpPr>
          <p:cNvPr id="7" name="TextBox 6">
            <a:extLst>
              <a:ext uri="{FF2B5EF4-FFF2-40B4-BE49-F238E27FC236}">
                <a16:creationId xmlns:a16="http://schemas.microsoft.com/office/drawing/2014/main" id="{FB2F236B-AC56-37F1-683E-A265455973A2}"/>
              </a:ext>
            </a:extLst>
          </p:cNvPr>
          <p:cNvSpPr txBox="1"/>
          <p:nvPr/>
        </p:nvSpPr>
        <p:spPr>
          <a:xfrm>
            <a:off x="2614086" y="4661180"/>
            <a:ext cx="3915828" cy="400110"/>
          </a:xfrm>
          <a:prstGeom prst="rect">
            <a:avLst/>
          </a:prstGeom>
          <a:noFill/>
        </p:spPr>
        <p:txBody>
          <a:bodyPr wrap="square" rtlCol="0">
            <a:spAutoFit/>
          </a:bodyPr>
          <a:lstStyle/>
          <a:p>
            <a:r>
              <a:rPr lang="en-US" sz="2000" dirty="0">
                <a:solidFill>
                  <a:schemeClr val="accent6"/>
                </a:solidFill>
              </a:rPr>
              <a:t>Rules for Conway’s Game of Life</a:t>
            </a:r>
          </a:p>
        </p:txBody>
      </p:sp>
      <p:sp>
        <p:nvSpPr>
          <p:cNvPr id="3" name="TextBox 2">
            <a:extLst>
              <a:ext uri="{FF2B5EF4-FFF2-40B4-BE49-F238E27FC236}">
                <a16:creationId xmlns:a16="http://schemas.microsoft.com/office/drawing/2014/main" id="{0EA534BE-F92F-25BA-D4DD-29A257BE1240}"/>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20</a:t>
            </a:fld>
            <a:endParaRPr lang="en-US" dirty="0"/>
          </a:p>
        </p:txBody>
      </p:sp>
    </p:spTree>
    <p:extLst>
      <p:ext uri="{BB962C8B-B14F-4D97-AF65-F5344CB8AC3E}">
        <p14:creationId xmlns:p14="http://schemas.microsoft.com/office/powerpoint/2010/main" val="6288925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B5FE3-B0B1-6625-8CD8-265CEB356D9E}"/>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244DEB9-653B-B064-2BDA-22641A3EA569}"/>
              </a:ext>
            </a:extLst>
          </p:cNvPr>
          <p:cNvSpPr>
            <a:spLocks noGrp="1"/>
          </p:cNvSpPr>
          <p:nvPr>
            <p:ph type="title"/>
          </p:nvPr>
        </p:nvSpPr>
        <p:spPr>
          <a:xfrm>
            <a:off x="720000" y="0"/>
            <a:ext cx="7704000" cy="533400"/>
          </a:xfrm>
        </p:spPr>
        <p:txBody>
          <a:bodyPr/>
          <a:lstStyle/>
          <a:p>
            <a:r>
              <a:rPr lang="en-US" dirty="0"/>
              <a:t>Mathematics</a:t>
            </a:r>
          </a:p>
        </p:txBody>
      </p:sp>
      <p:sp>
        <p:nvSpPr>
          <p:cNvPr id="2" name="TextBox 1">
            <a:extLst>
              <a:ext uri="{FF2B5EF4-FFF2-40B4-BE49-F238E27FC236}">
                <a16:creationId xmlns:a16="http://schemas.microsoft.com/office/drawing/2014/main" id="{9EF34667-7DC4-7C74-EA93-C2AD1A2C2998}"/>
              </a:ext>
            </a:extLst>
          </p:cNvPr>
          <p:cNvSpPr txBox="1"/>
          <p:nvPr/>
        </p:nvSpPr>
        <p:spPr>
          <a:xfrm>
            <a:off x="324737" y="619185"/>
            <a:ext cx="4872037" cy="4524315"/>
          </a:xfrm>
          <a:prstGeom prst="rect">
            <a:avLst/>
          </a:prstGeom>
          <a:noFill/>
        </p:spPr>
        <p:txBody>
          <a:bodyPr wrap="square" rtlCol="0">
            <a:spAutoFit/>
          </a:bodyPr>
          <a:lstStyle/>
          <a:p>
            <a:r>
              <a:rPr lang="en-US" sz="2400" dirty="0">
                <a:solidFill>
                  <a:schemeClr val="accent6"/>
                </a:solidFill>
              </a:rPr>
              <a:t>Lambda Calculus:</a:t>
            </a:r>
          </a:p>
          <a:p>
            <a:pPr marL="457200" indent="-457200">
              <a:buClr>
                <a:schemeClr val="accent6"/>
              </a:buClr>
              <a:buFont typeface="+mj-lt"/>
              <a:buAutoNum type="arabicPeriod"/>
            </a:pPr>
            <a:r>
              <a:rPr lang="en-US" sz="2400" dirty="0">
                <a:solidFill>
                  <a:schemeClr val="accent6"/>
                </a:solidFill>
              </a:rPr>
              <a:t>x : A </a:t>
            </a:r>
            <a:r>
              <a:rPr lang="en-US" sz="2400" u="sng" dirty="0">
                <a:solidFill>
                  <a:schemeClr val="accent6"/>
                </a:solidFill>
              </a:rPr>
              <a:t>variable</a:t>
            </a:r>
            <a:r>
              <a:rPr lang="en-US" sz="2400" dirty="0">
                <a:solidFill>
                  <a:schemeClr val="accent6"/>
                </a:solidFill>
              </a:rPr>
              <a:t> as a function parameter</a:t>
            </a:r>
            <a:br>
              <a:rPr lang="en-US" sz="2400" dirty="0">
                <a:solidFill>
                  <a:schemeClr val="accent6"/>
                </a:solidFill>
              </a:rPr>
            </a:br>
            <a:endParaRPr lang="en-US" sz="2400" dirty="0">
              <a:solidFill>
                <a:schemeClr val="accent6"/>
              </a:solidFill>
            </a:endParaRPr>
          </a:p>
          <a:p>
            <a:pPr marL="457200" indent="-457200">
              <a:buClr>
                <a:schemeClr val="accent6"/>
              </a:buClr>
              <a:buFont typeface="+mj-lt"/>
              <a:buAutoNum type="arabicPeriod"/>
            </a:pPr>
            <a:r>
              <a:rPr lang="el-GR" sz="2400" dirty="0">
                <a:solidFill>
                  <a:schemeClr val="accent6"/>
                </a:solidFill>
              </a:rPr>
              <a:t>λ</a:t>
            </a:r>
            <a:r>
              <a:rPr lang="en-US" sz="2400" dirty="0" err="1">
                <a:solidFill>
                  <a:schemeClr val="accent6"/>
                </a:solidFill>
              </a:rPr>
              <a:t>x.M</a:t>
            </a:r>
            <a:r>
              <a:rPr lang="en-US" sz="2400" dirty="0">
                <a:solidFill>
                  <a:schemeClr val="accent6"/>
                </a:solidFill>
              </a:rPr>
              <a:t> : A lambda </a:t>
            </a:r>
            <a:r>
              <a:rPr lang="en-US" sz="2400" u="sng" dirty="0">
                <a:solidFill>
                  <a:schemeClr val="accent6"/>
                </a:solidFill>
              </a:rPr>
              <a:t>abstraction</a:t>
            </a:r>
            <a:r>
              <a:rPr lang="en-US" sz="2400" dirty="0">
                <a:solidFill>
                  <a:schemeClr val="accent6"/>
                </a:solidFill>
              </a:rPr>
              <a:t> that is function definition with  bound variable x as input and returns the body M</a:t>
            </a:r>
            <a:br>
              <a:rPr lang="en-US" sz="2400" dirty="0">
                <a:solidFill>
                  <a:schemeClr val="accent6"/>
                </a:solidFill>
              </a:rPr>
            </a:br>
            <a:endParaRPr lang="en-US" sz="2400" dirty="0">
              <a:solidFill>
                <a:schemeClr val="accent6"/>
              </a:solidFill>
            </a:endParaRPr>
          </a:p>
          <a:p>
            <a:pPr marL="457200" indent="-457200">
              <a:buClr>
                <a:schemeClr val="accent6"/>
              </a:buClr>
              <a:buFont typeface="+mj-lt"/>
              <a:buAutoNum type="arabicPeriod"/>
            </a:pPr>
            <a:r>
              <a:rPr lang="en-US" sz="2400" dirty="0">
                <a:solidFill>
                  <a:schemeClr val="accent6"/>
                </a:solidFill>
              </a:rPr>
              <a:t>(M N) An </a:t>
            </a:r>
            <a:r>
              <a:rPr lang="en-US" sz="2400" u="sng" dirty="0">
                <a:solidFill>
                  <a:schemeClr val="accent6"/>
                </a:solidFill>
              </a:rPr>
              <a:t>application</a:t>
            </a:r>
            <a:r>
              <a:rPr lang="en-US" sz="2400" dirty="0">
                <a:solidFill>
                  <a:schemeClr val="accent6"/>
                </a:solidFill>
              </a:rPr>
              <a:t> where it applies the function M to argument N</a:t>
            </a:r>
          </a:p>
        </p:txBody>
      </p:sp>
      <p:pic>
        <p:nvPicPr>
          <p:cNvPr id="1034" name="Picture 10" descr="Haskell Programming Language Logo, HD Png Download , Transparent Png Image - PNGitem">
            <a:extLst>
              <a:ext uri="{FF2B5EF4-FFF2-40B4-BE49-F238E27FC236}">
                <a16:creationId xmlns:a16="http://schemas.microsoft.com/office/drawing/2014/main" id="{60615C63-4D1E-6A2D-7546-D502F513662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175" t="7127" r="19535" b="8310"/>
          <a:stretch/>
        </p:blipFill>
        <p:spPr bwMode="auto">
          <a:xfrm>
            <a:off x="6148389" y="362218"/>
            <a:ext cx="2438400" cy="186909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Unit and Integration Testing In Elixir with Multiple Environments">
            <a:extLst>
              <a:ext uri="{FF2B5EF4-FFF2-40B4-BE49-F238E27FC236}">
                <a16:creationId xmlns:a16="http://schemas.microsoft.com/office/drawing/2014/main" id="{298B378B-26EE-5823-4ABD-2853121D56F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2230" t="8336" r="52444" b="6665"/>
          <a:stretch/>
        </p:blipFill>
        <p:spPr bwMode="auto">
          <a:xfrm>
            <a:off x="7738176" y="3028949"/>
            <a:ext cx="1081087" cy="1430863"/>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Thumbnail 3 of 3, Sticker, Racket Programming Language [large logo] designed and sold by spdegabrielle.">
            <a:extLst>
              <a:ext uri="{FF2B5EF4-FFF2-40B4-BE49-F238E27FC236}">
                <a16:creationId xmlns:a16="http://schemas.microsoft.com/office/drawing/2014/main" id="{7F1C5662-A654-5B41-3A5B-AA533EAE7DE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0979" b="10977"/>
          <a:stretch/>
        </p:blipFill>
        <p:spPr bwMode="auto">
          <a:xfrm>
            <a:off x="5416272" y="2826543"/>
            <a:ext cx="1764052" cy="183567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C661377-B7FB-ABBB-9B78-C0DA843F350C}"/>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21</a:t>
            </a:fld>
            <a:endParaRPr lang="en-US" dirty="0"/>
          </a:p>
        </p:txBody>
      </p:sp>
    </p:spTree>
    <p:extLst>
      <p:ext uri="{BB962C8B-B14F-4D97-AF65-F5344CB8AC3E}">
        <p14:creationId xmlns:p14="http://schemas.microsoft.com/office/powerpoint/2010/main" val="26569087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2A641-51EB-3473-7CDE-B42C7F3C6773}"/>
              </a:ext>
            </a:extLst>
          </p:cNvPr>
          <p:cNvSpPr>
            <a:spLocks noGrp="1"/>
          </p:cNvSpPr>
          <p:nvPr>
            <p:ph type="title"/>
          </p:nvPr>
        </p:nvSpPr>
        <p:spPr>
          <a:xfrm>
            <a:off x="239850" y="76078"/>
            <a:ext cx="7704000" cy="548700"/>
          </a:xfrm>
        </p:spPr>
        <p:txBody>
          <a:bodyPr/>
          <a:lstStyle/>
          <a:p>
            <a:r>
              <a:rPr lang="en-US" dirty="0"/>
              <a:t>Lambda Calculus in Practice</a:t>
            </a:r>
          </a:p>
        </p:txBody>
      </p:sp>
      <p:grpSp>
        <p:nvGrpSpPr>
          <p:cNvPr id="7" name="Group 6">
            <a:extLst>
              <a:ext uri="{FF2B5EF4-FFF2-40B4-BE49-F238E27FC236}">
                <a16:creationId xmlns:a16="http://schemas.microsoft.com/office/drawing/2014/main" id="{D48E8CF6-8D6E-C190-72A0-B175C36AF83E}"/>
              </a:ext>
            </a:extLst>
          </p:cNvPr>
          <p:cNvGrpSpPr/>
          <p:nvPr/>
        </p:nvGrpSpPr>
        <p:grpSpPr>
          <a:xfrm>
            <a:off x="990812" y="692394"/>
            <a:ext cx="3702270" cy="2133044"/>
            <a:chOff x="494212" y="873316"/>
            <a:chExt cx="3702270" cy="2133044"/>
          </a:xfrm>
        </p:grpSpPr>
        <p:pic>
          <p:nvPicPr>
            <p:cNvPr id="4" name="Picture 3">
              <a:extLst>
                <a:ext uri="{FF2B5EF4-FFF2-40B4-BE49-F238E27FC236}">
                  <a16:creationId xmlns:a16="http://schemas.microsoft.com/office/drawing/2014/main" id="{6A901FF5-C881-96DB-8EFC-FD9019AA6275}"/>
                </a:ext>
              </a:extLst>
            </p:cNvPr>
            <p:cNvPicPr>
              <a:picLocks noChangeAspect="1"/>
            </p:cNvPicPr>
            <p:nvPr/>
          </p:nvPicPr>
          <p:blipFill>
            <a:blip r:embed="rId3"/>
            <a:stretch>
              <a:fillRect/>
            </a:stretch>
          </p:blipFill>
          <p:spPr>
            <a:xfrm>
              <a:off x="1206181" y="873316"/>
              <a:ext cx="2278332" cy="1742255"/>
            </a:xfrm>
            <a:prstGeom prst="rect">
              <a:avLst/>
            </a:prstGeom>
          </p:spPr>
        </p:pic>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BAE68C03-98F1-8166-CC50-31A0ACE6964D}"/>
                    </a:ext>
                  </a:extLst>
                </p:cNvPr>
                <p:cNvSpPr txBox="1"/>
                <p:nvPr/>
              </p:nvSpPr>
              <p:spPr>
                <a:xfrm>
                  <a:off x="494212" y="2606250"/>
                  <a:ext cx="3702270" cy="400110"/>
                </a:xfrm>
                <a:prstGeom prst="rect">
                  <a:avLst/>
                </a:prstGeom>
                <a:noFill/>
              </p:spPr>
              <p:txBody>
                <a:bodyPr wrap="square" rtlCol="0">
                  <a:spAutoFit/>
                </a:bodyPr>
                <a:lstStyle/>
                <a:p>
                  <a:r>
                    <a:rPr lang="en-US" sz="2000" dirty="0">
                      <a:solidFill>
                        <a:schemeClr val="accent6"/>
                      </a:solidFill>
                    </a:rPr>
                    <a:t>Using </a:t>
                  </a:r>
                  <a:r>
                    <a:rPr lang="en-US" sz="2000" dirty="0" err="1">
                      <a:solidFill>
                        <a:schemeClr val="accent6"/>
                      </a:solidFill>
                    </a:rPr>
                    <a:t>SUCCession</a:t>
                  </a:r>
                  <a:r>
                    <a:rPr lang="en-US" sz="2000" dirty="0">
                      <a:solidFill>
                        <a:schemeClr val="accent6"/>
                      </a:solidFill>
                    </a:rPr>
                    <a:t> to create </a:t>
                  </a:r>
                  <a14:m>
                    <m:oMath xmlns:m="http://schemas.openxmlformats.org/officeDocument/2006/math">
                      <m:r>
                        <a:rPr lang="en-US" sz="2000" smtClean="0">
                          <a:solidFill>
                            <a:schemeClr val="accent6"/>
                          </a:solidFill>
                          <a:latin typeface="Cambria Math" panose="02040503050406030204" pitchFamily="18" charset="0"/>
                        </a:rPr>
                        <m:t>ℕ</m:t>
                      </m:r>
                    </m:oMath>
                  </a14:m>
                  <a:endParaRPr lang="en-US" sz="2000" dirty="0">
                    <a:solidFill>
                      <a:schemeClr val="accent6"/>
                    </a:solidFill>
                  </a:endParaRPr>
                </a:p>
              </p:txBody>
            </p:sp>
          </mc:Choice>
          <mc:Fallback xmlns="">
            <p:sp>
              <p:nvSpPr>
                <p:cNvPr id="11" name="TextBox 10">
                  <a:extLst>
                    <a:ext uri="{FF2B5EF4-FFF2-40B4-BE49-F238E27FC236}">
                      <a16:creationId xmlns:a16="http://schemas.microsoft.com/office/drawing/2014/main" id="{BAE68C03-98F1-8166-CC50-31A0ACE6964D}"/>
                    </a:ext>
                  </a:extLst>
                </p:cNvPr>
                <p:cNvSpPr txBox="1">
                  <a:spLocks noRot="1" noChangeAspect="1" noMove="1" noResize="1" noEditPoints="1" noAdjustHandles="1" noChangeArrowheads="1" noChangeShapeType="1" noTextEdit="1"/>
                </p:cNvSpPr>
                <p:nvPr/>
              </p:nvSpPr>
              <p:spPr>
                <a:xfrm>
                  <a:off x="494212" y="2606250"/>
                  <a:ext cx="3702270" cy="400110"/>
                </a:xfrm>
                <a:prstGeom prst="rect">
                  <a:avLst/>
                </a:prstGeom>
                <a:blipFill>
                  <a:blip r:embed="rId4"/>
                  <a:stretch>
                    <a:fillRect l="-1812" t="-7692" b="-29231"/>
                  </a:stretch>
                </a:blipFill>
              </p:spPr>
              <p:txBody>
                <a:bodyPr/>
                <a:lstStyle/>
                <a:p>
                  <a:r>
                    <a:rPr lang="en-US">
                      <a:noFill/>
                    </a:rPr>
                    <a:t> </a:t>
                  </a:r>
                </a:p>
              </p:txBody>
            </p:sp>
          </mc:Fallback>
        </mc:AlternateContent>
      </p:grpSp>
      <p:grpSp>
        <p:nvGrpSpPr>
          <p:cNvPr id="5" name="Group 4">
            <a:extLst>
              <a:ext uri="{FF2B5EF4-FFF2-40B4-BE49-F238E27FC236}">
                <a16:creationId xmlns:a16="http://schemas.microsoft.com/office/drawing/2014/main" id="{B70EBEBB-C48A-044E-E690-E038B8155767}"/>
              </a:ext>
            </a:extLst>
          </p:cNvPr>
          <p:cNvGrpSpPr/>
          <p:nvPr/>
        </p:nvGrpSpPr>
        <p:grpSpPr>
          <a:xfrm>
            <a:off x="5086721" y="765844"/>
            <a:ext cx="3145935" cy="2037092"/>
            <a:chOff x="5987701" y="2950859"/>
            <a:chExt cx="3145935" cy="2037092"/>
          </a:xfrm>
        </p:grpSpPr>
        <p:pic>
          <p:nvPicPr>
            <p:cNvPr id="10" name="Picture 9">
              <a:extLst>
                <a:ext uri="{FF2B5EF4-FFF2-40B4-BE49-F238E27FC236}">
                  <a16:creationId xmlns:a16="http://schemas.microsoft.com/office/drawing/2014/main" id="{AD873A24-F78C-74F8-FD69-9434DB1A2946}"/>
                </a:ext>
              </a:extLst>
            </p:cNvPr>
            <p:cNvPicPr>
              <a:picLocks noChangeAspect="1"/>
            </p:cNvPicPr>
            <p:nvPr/>
          </p:nvPicPr>
          <p:blipFill>
            <a:blip r:embed="rId5"/>
            <a:stretch>
              <a:fillRect/>
            </a:stretch>
          </p:blipFill>
          <p:spPr>
            <a:xfrm>
              <a:off x="5987701" y="2950859"/>
              <a:ext cx="3145935" cy="1683741"/>
            </a:xfrm>
            <a:prstGeom prst="rect">
              <a:avLst/>
            </a:prstGeom>
          </p:spPr>
        </p:pic>
        <p:sp>
          <p:nvSpPr>
            <p:cNvPr id="12" name="TextBox 11">
              <a:extLst>
                <a:ext uri="{FF2B5EF4-FFF2-40B4-BE49-F238E27FC236}">
                  <a16:creationId xmlns:a16="http://schemas.microsoft.com/office/drawing/2014/main" id="{6EAB7CDE-7F02-8015-4CA1-6AF0FC20888D}"/>
                </a:ext>
              </a:extLst>
            </p:cNvPr>
            <p:cNvSpPr txBox="1"/>
            <p:nvPr/>
          </p:nvSpPr>
          <p:spPr>
            <a:xfrm>
              <a:off x="6065069" y="4587841"/>
              <a:ext cx="2991198" cy="400110"/>
            </a:xfrm>
            <a:prstGeom prst="rect">
              <a:avLst/>
            </a:prstGeom>
            <a:noFill/>
          </p:spPr>
          <p:txBody>
            <a:bodyPr wrap="square" rtlCol="0">
              <a:spAutoFit/>
            </a:bodyPr>
            <a:lstStyle/>
            <a:p>
              <a:r>
                <a:rPr lang="en-US" sz="2000" dirty="0">
                  <a:solidFill>
                    <a:schemeClr val="accent6"/>
                  </a:solidFill>
                </a:rPr>
                <a:t>Addition and Subtraction</a:t>
              </a:r>
            </a:p>
          </p:txBody>
        </p:sp>
      </p:grpSp>
      <p:grpSp>
        <p:nvGrpSpPr>
          <p:cNvPr id="8" name="Group 7">
            <a:extLst>
              <a:ext uri="{FF2B5EF4-FFF2-40B4-BE49-F238E27FC236}">
                <a16:creationId xmlns:a16="http://schemas.microsoft.com/office/drawing/2014/main" id="{519E243C-F3B2-3289-C3D4-C2BCF1771408}"/>
              </a:ext>
            </a:extLst>
          </p:cNvPr>
          <p:cNvGrpSpPr/>
          <p:nvPr/>
        </p:nvGrpSpPr>
        <p:grpSpPr>
          <a:xfrm>
            <a:off x="5223600" y="3130405"/>
            <a:ext cx="2720250" cy="1647766"/>
            <a:chOff x="1012845" y="3333729"/>
            <a:chExt cx="2720250" cy="1647766"/>
          </a:xfrm>
        </p:grpSpPr>
        <p:pic>
          <p:nvPicPr>
            <p:cNvPr id="14" name="Picture 13">
              <a:extLst>
                <a:ext uri="{FF2B5EF4-FFF2-40B4-BE49-F238E27FC236}">
                  <a16:creationId xmlns:a16="http://schemas.microsoft.com/office/drawing/2014/main" id="{4F4A8022-3180-1C88-DFFB-00014C3463FC}"/>
                </a:ext>
              </a:extLst>
            </p:cNvPr>
            <p:cNvPicPr>
              <a:picLocks noChangeAspect="1"/>
            </p:cNvPicPr>
            <p:nvPr/>
          </p:nvPicPr>
          <p:blipFill>
            <a:blip r:embed="rId6"/>
            <a:srcRect l="2991" r="55632"/>
            <a:stretch/>
          </p:blipFill>
          <p:spPr>
            <a:xfrm>
              <a:off x="1012845" y="3333729"/>
              <a:ext cx="2720250" cy="1247656"/>
            </a:xfrm>
            <a:prstGeom prst="rect">
              <a:avLst/>
            </a:prstGeom>
          </p:spPr>
        </p:pic>
        <p:sp>
          <p:nvSpPr>
            <p:cNvPr id="15" name="TextBox 14">
              <a:extLst>
                <a:ext uri="{FF2B5EF4-FFF2-40B4-BE49-F238E27FC236}">
                  <a16:creationId xmlns:a16="http://schemas.microsoft.com/office/drawing/2014/main" id="{4EAED388-CC4A-D2D3-5E53-59845D02CB5D}"/>
                </a:ext>
              </a:extLst>
            </p:cNvPr>
            <p:cNvSpPr txBox="1"/>
            <p:nvPr/>
          </p:nvSpPr>
          <p:spPr>
            <a:xfrm>
              <a:off x="1737347" y="4581385"/>
              <a:ext cx="1271246" cy="400110"/>
            </a:xfrm>
            <a:prstGeom prst="rect">
              <a:avLst/>
            </a:prstGeom>
            <a:noFill/>
          </p:spPr>
          <p:txBody>
            <a:bodyPr wrap="square" rtlCol="0">
              <a:spAutoFit/>
            </a:bodyPr>
            <a:lstStyle/>
            <a:p>
              <a:r>
                <a:rPr lang="en-US" sz="2000" dirty="0">
                  <a:solidFill>
                    <a:schemeClr val="accent6"/>
                  </a:solidFill>
                </a:rPr>
                <a:t>Booleans</a:t>
              </a:r>
            </a:p>
          </p:txBody>
        </p:sp>
      </p:grpSp>
      <p:grpSp>
        <p:nvGrpSpPr>
          <p:cNvPr id="6" name="Group 5">
            <a:extLst>
              <a:ext uri="{FF2B5EF4-FFF2-40B4-BE49-F238E27FC236}">
                <a16:creationId xmlns:a16="http://schemas.microsoft.com/office/drawing/2014/main" id="{C41D6ECD-4FAF-9402-2F0B-19F5EB4063D6}"/>
              </a:ext>
            </a:extLst>
          </p:cNvPr>
          <p:cNvGrpSpPr/>
          <p:nvPr/>
        </p:nvGrpSpPr>
        <p:grpSpPr>
          <a:xfrm>
            <a:off x="1749649" y="2890980"/>
            <a:ext cx="2267004" cy="2271453"/>
            <a:chOff x="6141165" y="576558"/>
            <a:chExt cx="2267004" cy="2271453"/>
          </a:xfrm>
        </p:grpSpPr>
        <p:pic>
          <p:nvPicPr>
            <p:cNvPr id="20" name="Picture 19">
              <a:extLst>
                <a:ext uri="{FF2B5EF4-FFF2-40B4-BE49-F238E27FC236}">
                  <a16:creationId xmlns:a16="http://schemas.microsoft.com/office/drawing/2014/main" id="{AD6AAC88-B282-90A5-9CC1-1F1EE8BDD5EA}"/>
                </a:ext>
              </a:extLst>
            </p:cNvPr>
            <p:cNvPicPr>
              <a:picLocks noChangeAspect="1"/>
            </p:cNvPicPr>
            <p:nvPr/>
          </p:nvPicPr>
          <p:blipFill>
            <a:blip r:embed="rId7"/>
            <a:stretch>
              <a:fillRect/>
            </a:stretch>
          </p:blipFill>
          <p:spPr>
            <a:xfrm>
              <a:off x="6141165" y="576558"/>
              <a:ext cx="2267004" cy="1887191"/>
            </a:xfrm>
            <a:prstGeom prst="rect">
              <a:avLst/>
            </a:prstGeom>
          </p:spPr>
        </p:pic>
        <p:sp>
          <p:nvSpPr>
            <p:cNvPr id="21" name="TextBox 20">
              <a:extLst>
                <a:ext uri="{FF2B5EF4-FFF2-40B4-BE49-F238E27FC236}">
                  <a16:creationId xmlns:a16="http://schemas.microsoft.com/office/drawing/2014/main" id="{E429FBF7-79D5-3B11-D39D-C1C03CB34C74}"/>
                </a:ext>
              </a:extLst>
            </p:cNvPr>
            <p:cNvSpPr txBox="1"/>
            <p:nvPr/>
          </p:nvSpPr>
          <p:spPr>
            <a:xfrm>
              <a:off x="6328262" y="2447901"/>
              <a:ext cx="1892810" cy="400110"/>
            </a:xfrm>
            <a:prstGeom prst="rect">
              <a:avLst/>
            </a:prstGeom>
            <a:noFill/>
          </p:spPr>
          <p:txBody>
            <a:bodyPr wrap="square" rtlCol="0">
              <a:spAutoFit/>
            </a:bodyPr>
            <a:lstStyle/>
            <a:p>
              <a:r>
                <a:rPr lang="en-US" sz="2000" dirty="0">
                  <a:solidFill>
                    <a:schemeClr val="accent6"/>
                  </a:solidFill>
                </a:rPr>
                <a:t>List Operations</a:t>
              </a:r>
            </a:p>
          </p:txBody>
        </p:sp>
      </p:grpSp>
      <p:sp>
        <p:nvSpPr>
          <p:cNvPr id="9" name="TextBox 8">
            <a:extLst>
              <a:ext uri="{FF2B5EF4-FFF2-40B4-BE49-F238E27FC236}">
                <a16:creationId xmlns:a16="http://schemas.microsoft.com/office/drawing/2014/main" id="{0AB5FBBB-FECC-77FB-2A23-4D770D691256}"/>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22</a:t>
            </a:fld>
            <a:endParaRPr lang="en-US" dirty="0"/>
          </a:p>
        </p:txBody>
      </p:sp>
    </p:spTree>
    <p:extLst>
      <p:ext uri="{BB962C8B-B14F-4D97-AF65-F5344CB8AC3E}">
        <p14:creationId xmlns:p14="http://schemas.microsoft.com/office/powerpoint/2010/main" val="16841266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DFEC6-6D23-B2B3-C73A-7B97EC0E4E1A}"/>
              </a:ext>
            </a:extLst>
          </p:cNvPr>
          <p:cNvSpPr>
            <a:spLocks noGrp="1"/>
          </p:cNvSpPr>
          <p:nvPr>
            <p:ph type="title"/>
          </p:nvPr>
        </p:nvSpPr>
        <p:spPr/>
        <p:txBody>
          <a:bodyPr/>
          <a:lstStyle/>
          <a:p>
            <a:r>
              <a:rPr lang="en-US" dirty="0"/>
              <a:t>Example of a TM - Revisited</a:t>
            </a:r>
          </a:p>
        </p:txBody>
      </p:sp>
      <p:grpSp>
        <p:nvGrpSpPr>
          <p:cNvPr id="7" name="Group 6">
            <a:extLst>
              <a:ext uri="{FF2B5EF4-FFF2-40B4-BE49-F238E27FC236}">
                <a16:creationId xmlns:a16="http://schemas.microsoft.com/office/drawing/2014/main" id="{198F625A-F8EB-F191-DD41-1A0FAF56A484}"/>
              </a:ext>
            </a:extLst>
          </p:cNvPr>
          <p:cNvGrpSpPr/>
          <p:nvPr/>
        </p:nvGrpSpPr>
        <p:grpSpPr>
          <a:xfrm>
            <a:off x="110643" y="1869252"/>
            <a:ext cx="3793361" cy="860288"/>
            <a:chOff x="223111" y="1631925"/>
            <a:chExt cx="3793361" cy="860288"/>
          </a:xfrm>
        </p:grpSpPr>
        <p:pic>
          <p:nvPicPr>
            <p:cNvPr id="4" name="Picture 3">
              <a:extLst>
                <a:ext uri="{FF2B5EF4-FFF2-40B4-BE49-F238E27FC236}">
                  <a16:creationId xmlns:a16="http://schemas.microsoft.com/office/drawing/2014/main" id="{0527571C-1705-837A-61BC-C90144CDA62F}"/>
                </a:ext>
              </a:extLst>
            </p:cNvPr>
            <p:cNvPicPr>
              <a:picLocks noChangeAspect="1"/>
            </p:cNvPicPr>
            <p:nvPr/>
          </p:nvPicPr>
          <p:blipFill>
            <a:blip r:embed="rId2"/>
            <a:stretch>
              <a:fillRect/>
            </a:stretch>
          </p:blipFill>
          <p:spPr>
            <a:xfrm>
              <a:off x="223111" y="1631925"/>
              <a:ext cx="3793361" cy="460178"/>
            </a:xfrm>
            <a:prstGeom prst="rect">
              <a:avLst/>
            </a:prstGeom>
          </p:spPr>
        </p:pic>
        <p:sp>
          <p:nvSpPr>
            <p:cNvPr id="6" name="TextBox 5">
              <a:extLst>
                <a:ext uri="{FF2B5EF4-FFF2-40B4-BE49-F238E27FC236}">
                  <a16:creationId xmlns:a16="http://schemas.microsoft.com/office/drawing/2014/main" id="{512D5791-7435-E65B-69D6-EE4862F1A601}"/>
                </a:ext>
              </a:extLst>
            </p:cNvPr>
            <p:cNvSpPr txBox="1"/>
            <p:nvPr/>
          </p:nvSpPr>
          <p:spPr>
            <a:xfrm>
              <a:off x="454463" y="2092103"/>
              <a:ext cx="3330659" cy="400110"/>
            </a:xfrm>
            <a:prstGeom prst="rect">
              <a:avLst/>
            </a:prstGeom>
            <a:noFill/>
          </p:spPr>
          <p:txBody>
            <a:bodyPr wrap="square" rtlCol="0">
              <a:spAutoFit/>
            </a:bodyPr>
            <a:lstStyle/>
            <a:p>
              <a:r>
                <a:rPr lang="en-US" sz="2000" dirty="0">
                  <a:solidFill>
                    <a:schemeClr val="accent6"/>
                  </a:solidFill>
                </a:rPr>
                <a:t>Simplified Lambda Calculus</a:t>
              </a:r>
            </a:p>
          </p:txBody>
        </p:sp>
      </p:grpSp>
      <p:grpSp>
        <p:nvGrpSpPr>
          <p:cNvPr id="3" name="Group 2">
            <a:extLst>
              <a:ext uri="{FF2B5EF4-FFF2-40B4-BE49-F238E27FC236}">
                <a16:creationId xmlns:a16="http://schemas.microsoft.com/office/drawing/2014/main" id="{4F250FBB-EFF9-6AC9-5F9A-3C1EE9D252B4}"/>
              </a:ext>
            </a:extLst>
          </p:cNvPr>
          <p:cNvGrpSpPr/>
          <p:nvPr/>
        </p:nvGrpSpPr>
        <p:grpSpPr>
          <a:xfrm>
            <a:off x="4125913" y="1166480"/>
            <a:ext cx="4907444" cy="3615130"/>
            <a:chOff x="4125913" y="1166480"/>
            <a:chExt cx="4907444" cy="3615130"/>
          </a:xfrm>
        </p:grpSpPr>
        <p:pic>
          <p:nvPicPr>
            <p:cNvPr id="5" name="Picture 4" descr="A diagram of a diagram&#10;&#10;Description automatically generated">
              <a:extLst>
                <a:ext uri="{FF2B5EF4-FFF2-40B4-BE49-F238E27FC236}">
                  <a16:creationId xmlns:a16="http://schemas.microsoft.com/office/drawing/2014/main" id="{6394D0E7-7846-8D97-4E71-C7BDA54CFBB4}"/>
                </a:ext>
              </a:extLst>
            </p:cNvPr>
            <p:cNvPicPr>
              <a:picLocks noChangeAspect="1"/>
            </p:cNvPicPr>
            <p:nvPr/>
          </p:nvPicPr>
          <p:blipFill>
            <a:blip r:embed="rId3"/>
            <a:stretch>
              <a:fillRect/>
            </a:stretch>
          </p:blipFill>
          <p:spPr>
            <a:xfrm>
              <a:off x="4125913" y="1166480"/>
              <a:ext cx="4907444" cy="3215020"/>
            </a:xfrm>
            <a:prstGeom prst="rect">
              <a:avLst/>
            </a:prstGeom>
          </p:spPr>
        </p:pic>
        <p:sp>
          <p:nvSpPr>
            <p:cNvPr id="10" name="TextBox 9">
              <a:extLst>
                <a:ext uri="{FF2B5EF4-FFF2-40B4-BE49-F238E27FC236}">
                  <a16:creationId xmlns:a16="http://schemas.microsoft.com/office/drawing/2014/main" id="{33C9C516-8D32-ED7A-522D-828A7D5A6CA4}"/>
                </a:ext>
              </a:extLst>
            </p:cNvPr>
            <p:cNvSpPr txBox="1"/>
            <p:nvPr/>
          </p:nvSpPr>
          <p:spPr>
            <a:xfrm>
              <a:off x="5826918" y="4381500"/>
              <a:ext cx="1505434" cy="400110"/>
            </a:xfrm>
            <a:prstGeom prst="rect">
              <a:avLst/>
            </a:prstGeom>
            <a:noFill/>
          </p:spPr>
          <p:txBody>
            <a:bodyPr wrap="square" rtlCol="0">
              <a:spAutoFit/>
            </a:bodyPr>
            <a:lstStyle/>
            <a:p>
              <a:r>
                <a:rPr lang="en-US" sz="2000" dirty="0">
                  <a:solidFill>
                    <a:schemeClr val="accent6"/>
                  </a:solidFill>
                </a:rPr>
                <a:t>Sample TM</a:t>
              </a:r>
            </a:p>
          </p:txBody>
        </p:sp>
      </p:grpSp>
      <p:sp>
        <p:nvSpPr>
          <p:cNvPr id="8" name="TextBox 7">
            <a:extLst>
              <a:ext uri="{FF2B5EF4-FFF2-40B4-BE49-F238E27FC236}">
                <a16:creationId xmlns:a16="http://schemas.microsoft.com/office/drawing/2014/main" id="{56F36C20-1E2D-89E5-C571-3113F8014DA8}"/>
              </a:ext>
            </a:extLst>
          </p:cNvPr>
          <p:cNvSpPr txBox="1"/>
          <p:nvPr/>
        </p:nvSpPr>
        <p:spPr>
          <a:xfrm>
            <a:off x="1933095" y="3189718"/>
            <a:ext cx="1739559" cy="1015663"/>
          </a:xfrm>
          <a:prstGeom prst="rect">
            <a:avLst/>
          </a:prstGeom>
          <a:noFill/>
        </p:spPr>
        <p:txBody>
          <a:bodyPr wrap="square" rtlCol="0">
            <a:spAutoFit/>
          </a:bodyPr>
          <a:lstStyle/>
          <a:p>
            <a:r>
              <a:rPr lang="en-US" sz="2000" dirty="0">
                <a:solidFill>
                  <a:schemeClr val="accent6"/>
                </a:solidFill>
              </a:rPr>
              <a:t>Input: 11…10</a:t>
            </a:r>
          </a:p>
          <a:p>
            <a:endParaRPr lang="en-US" sz="2000" dirty="0">
              <a:solidFill>
                <a:schemeClr val="accent6"/>
              </a:solidFill>
            </a:endParaRPr>
          </a:p>
          <a:p>
            <a:r>
              <a:rPr lang="en-US" sz="2000" dirty="0">
                <a:solidFill>
                  <a:schemeClr val="accent6"/>
                </a:solidFill>
              </a:rPr>
              <a:t>Output: {0,1}</a:t>
            </a:r>
          </a:p>
        </p:txBody>
      </p:sp>
      <p:sp>
        <p:nvSpPr>
          <p:cNvPr id="9" name="TextBox 8">
            <a:extLst>
              <a:ext uri="{FF2B5EF4-FFF2-40B4-BE49-F238E27FC236}">
                <a16:creationId xmlns:a16="http://schemas.microsoft.com/office/drawing/2014/main" id="{C5F73659-9BA6-9552-C0E0-98E9FF59B2DF}"/>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23</a:t>
            </a:fld>
            <a:endParaRPr lang="en-US" dirty="0"/>
          </a:p>
        </p:txBody>
      </p:sp>
    </p:spTree>
    <p:extLst>
      <p:ext uri="{BB962C8B-B14F-4D97-AF65-F5344CB8AC3E}">
        <p14:creationId xmlns:p14="http://schemas.microsoft.com/office/powerpoint/2010/main" val="3766928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83643-587C-DBA7-58F0-7C112B31F548}"/>
              </a:ext>
            </a:extLst>
          </p:cNvPr>
          <p:cNvSpPr>
            <a:spLocks noGrp="1"/>
          </p:cNvSpPr>
          <p:nvPr>
            <p:ph type="title"/>
          </p:nvPr>
        </p:nvSpPr>
        <p:spPr/>
        <p:txBody>
          <a:bodyPr/>
          <a:lstStyle/>
          <a:p>
            <a:r>
              <a:rPr lang="en-US" dirty="0"/>
              <a:t>Lambda Calculus Expanded</a:t>
            </a:r>
          </a:p>
        </p:txBody>
      </p:sp>
      <p:pic>
        <p:nvPicPr>
          <p:cNvPr id="8" name="Picture 7">
            <a:extLst>
              <a:ext uri="{FF2B5EF4-FFF2-40B4-BE49-F238E27FC236}">
                <a16:creationId xmlns:a16="http://schemas.microsoft.com/office/drawing/2014/main" id="{D5FF92F3-18E3-04D6-A41E-B2FC0554B8FD}"/>
              </a:ext>
            </a:extLst>
          </p:cNvPr>
          <p:cNvPicPr>
            <a:picLocks noChangeAspect="1"/>
          </p:cNvPicPr>
          <p:nvPr/>
        </p:nvPicPr>
        <p:blipFill>
          <a:blip r:embed="rId2"/>
          <a:stretch>
            <a:fillRect/>
          </a:stretch>
        </p:blipFill>
        <p:spPr>
          <a:xfrm>
            <a:off x="200336" y="2472941"/>
            <a:ext cx="8743325" cy="1358426"/>
          </a:xfrm>
          <a:prstGeom prst="rect">
            <a:avLst/>
          </a:prstGeom>
        </p:spPr>
      </p:pic>
      <p:sp>
        <p:nvSpPr>
          <p:cNvPr id="3" name="TextBox 2">
            <a:extLst>
              <a:ext uri="{FF2B5EF4-FFF2-40B4-BE49-F238E27FC236}">
                <a16:creationId xmlns:a16="http://schemas.microsoft.com/office/drawing/2014/main" id="{FA64DC33-3184-ABC5-B34F-167EBD56C54A}"/>
              </a:ext>
            </a:extLst>
          </p:cNvPr>
          <p:cNvSpPr txBox="1"/>
          <p:nvPr/>
        </p:nvSpPr>
        <p:spPr>
          <a:xfrm>
            <a:off x="1584324" y="4245046"/>
            <a:ext cx="5975350" cy="400110"/>
          </a:xfrm>
          <a:prstGeom prst="rect">
            <a:avLst/>
          </a:prstGeom>
          <a:noFill/>
        </p:spPr>
        <p:txBody>
          <a:bodyPr wrap="square" rtlCol="0">
            <a:spAutoFit/>
          </a:bodyPr>
          <a:lstStyle/>
          <a:p>
            <a:r>
              <a:rPr lang="en-US" sz="2000" dirty="0">
                <a:solidFill>
                  <a:schemeClr val="accent6"/>
                </a:solidFill>
              </a:rPr>
              <a:t>Expansion of a simpler lambda calculus expression</a:t>
            </a:r>
          </a:p>
        </p:txBody>
      </p:sp>
      <p:sp>
        <p:nvSpPr>
          <p:cNvPr id="4" name="TextBox 3">
            <a:extLst>
              <a:ext uri="{FF2B5EF4-FFF2-40B4-BE49-F238E27FC236}">
                <a16:creationId xmlns:a16="http://schemas.microsoft.com/office/drawing/2014/main" id="{503E7361-4AC6-2FB6-AC3B-E518F24ADD74}"/>
              </a:ext>
            </a:extLst>
          </p:cNvPr>
          <p:cNvSpPr txBox="1"/>
          <p:nvPr/>
        </p:nvSpPr>
        <p:spPr>
          <a:xfrm>
            <a:off x="3658110" y="1597597"/>
            <a:ext cx="2545840" cy="461665"/>
          </a:xfrm>
          <a:prstGeom prst="rect">
            <a:avLst/>
          </a:prstGeom>
          <a:noFill/>
        </p:spPr>
        <p:txBody>
          <a:bodyPr wrap="square" rtlCol="0">
            <a:spAutoFit/>
          </a:bodyPr>
          <a:lstStyle/>
          <a:p>
            <a:r>
              <a:rPr lang="en-US" sz="2400" dirty="0">
                <a:solidFill>
                  <a:schemeClr val="accent6"/>
                </a:solidFill>
              </a:rPr>
              <a:t>MOD (</a:t>
            </a:r>
            <a:r>
              <a:rPr lang="en-US" sz="2400" b="1" dirty="0">
                <a:solidFill>
                  <a:schemeClr val="accent6"/>
                </a:solidFill>
              </a:rPr>
              <a:t>INPUT</a:t>
            </a:r>
            <a:r>
              <a:rPr lang="en-US" sz="2400" dirty="0">
                <a:solidFill>
                  <a:schemeClr val="accent6"/>
                </a:solidFill>
              </a:rPr>
              <a:t> 2)</a:t>
            </a:r>
          </a:p>
        </p:txBody>
      </p:sp>
      <p:sp>
        <p:nvSpPr>
          <p:cNvPr id="5" name="TextBox 4">
            <a:extLst>
              <a:ext uri="{FF2B5EF4-FFF2-40B4-BE49-F238E27FC236}">
                <a16:creationId xmlns:a16="http://schemas.microsoft.com/office/drawing/2014/main" id="{9EE3B365-1A24-2376-0FB5-8957F4A9C04D}"/>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24</a:t>
            </a:fld>
            <a:endParaRPr lang="en-US" dirty="0"/>
          </a:p>
        </p:txBody>
      </p:sp>
    </p:spTree>
    <p:extLst>
      <p:ext uri="{BB962C8B-B14F-4D97-AF65-F5344CB8AC3E}">
        <p14:creationId xmlns:p14="http://schemas.microsoft.com/office/powerpoint/2010/main" val="27644835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48">
          <a:extLst>
            <a:ext uri="{FF2B5EF4-FFF2-40B4-BE49-F238E27FC236}">
              <a16:creationId xmlns:a16="http://schemas.microsoft.com/office/drawing/2014/main" id="{EE15BD06-42A5-0867-60EF-24880D5C395F}"/>
            </a:ext>
          </a:extLst>
        </p:cNvPr>
        <p:cNvGrpSpPr/>
        <p:nvPr/>
      </p:nvGrpSpPr>
      <p:grpSpPr>
        <a:xfrm>
          <a:off x="0" y="0"/>
          <a:ext cx="0" cy="0"/>
          <a:chOff x="0" y="0"/>
          <a:chExt cx="0" cy="0"/>
        </a:xfrm>
      </p:grpSpPr>
      <p:sp>
        <p:nvSpPr>
          <p:cNvPr id="4149" name="Google Shape;4149;p36">
            <a:extLst>
              <a:ext uri="{FF2B5EF4-FFF2-40B4-BE49-F238E27FC236}">
                <a16:creationId xmlns:a16="http://schemas.microsoft.com/office/drawing/2014/main" id="{54CD0469-1F4B-2C63-281D-4583BBC833CC}"/>
              </a:ext>
            </a:extLst>
          </p:cNvPr>
          <p:cNvSpPr txBox="1">
            <a:spLocks noGrp="1"/>
          </p:cNvSpPr>
          <p:nvPr>
            <p:ph type="title"/>
          </p:nvPr>
        </p:nvSpPr>
        <p:spPr>
          <a:xfrm>
            <a:off x="2358300" y="1290431"/>
            <a:ext cx="4716908"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Proteus Proofs</a:t>
            </a:r>
            <a:endParaRPr dirty="0"/>
          </a:p>
        </p:txBody>
      </p:sp>
      <p:sp>
        <p:nvSpPr>
          <p:cNvPr id="4150" name="Google Shape;4150;p36">
            <a:extLst>
              <a:ext uri="{FF2B5EF4-FFF2-40B4-BE49-F238E27FC236}">
                <a16:creationId xmlns:a16="http://schemas.microsoft.com/office/drawing/2014/main" id="{D8E76AA4-1E5A-9676-6F70-E02646CFED23}"/>
              </a:ext>
            </a:extLst>
          </p:cNvPr>
          <p:cNvSpPr txBox="1">
            <a:spLocks noGrp="1"/>
          </p:cNvSpPr>
          <p:nvPr>
            <p:ph type="title" idx="2"/>
          </p:nvPr>
        </p:nvSpPr>
        <p:spPr>
          <a:xfrm>
            <a:off x="529500" y="1165546"/>
            <a:ext cx="1828800" cy="118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
        <p:nvSpPr>
          <p:cNvPr id="4151" name="Google Shape;4151;p36">
            <a:extLst>
              <a:ext uri="{FF2B5EF4-FFF2-40B4-BE49-F238E27FC236}">
                <a16:creationId xmlns:a16="http://schemas.microsoft.com/office/drawing/2014/main" id="{AD09A04B-80F8-05B8-EEBA-515C0DD0AA05}"/>
              </a:ext>
            </a:extLst>
          </p:cNvPr>
          <p:cNvSpPr txBox="1">
            <a:spLocks noGrp="1"/>
          </p:cNvSpPr>
          <p:nvPr>
            <p:ph type="subTitle" idx="1"/>
          </p:nvPr>
        </p:nvSpPr>
        <p:spPr>
          <a:xfrm>
            <a:off x="669200" y="2479031"/>
            <a:ext cx="4798150" cy="1620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 sz="2000" dirty="0"/>
              <a:t>Formal definition using Automata Theory</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sz="2000" dirty="0"/>
              <a:t>Conway’s Game of Life</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sz="2000" dirty="0"/>
              <a:t>Rule 110</a:t>
            </a:r>
          </a:p>
        </p:txBody>
      </p:sp>
      <p:grpSp>
        <p:nvGrpSpPr>
          <p:cNvPr id="9" name="Group 8">
            <a:extLst>
              <a:ext uri="{FF2B5EF4-FFF2-40B4-BE49-F238E27FC236}">
                <a16:creationId xmlns:a16="http://schemas.microsoft.com/office/drawing/2014/main" id="{E329D89B-7798-1E3C-AF8B-C47CE85DEAAB}"/>
              </a:ext>
            </a:extLst>
          </p:cNvPr>
          <p:cNvGrpSpPr/>
          <p:nvPr/>
        </p:nvGrpSpPr>
        <p:grpSpPr>
          <a:xfrm>
            <a:off x="5732796" y="2339742"/>
            <a:ext cx="2791944" cy="2617428"/>
            <a:chOff x="5223520" y="282163"/>
            <a:chExt cx="3478055" cy="3260652"/>
          </a:xfrm>
        </p:grpSpPr>
        <p:grpSp>
          <p:nvGrpSpPr>
            <p:cNvPr id="5" name="Google Shape;14590;p79">
              <a:extLst>
                <a:ext uri="{FF2B5EF4-FFF2-40B4-BE49-F238E27FC236}">
                  <a16:creationId xmlns:a16="http://schemas.microsoft.com/office/drawing/2014/main" id="{8571196A-4C86-A00F-51E9-3DFB86A00A9F}"/>
                </a:ext>
              </a:extLst>
            </p:cNvPr>
            <p:cNvGrpSpPr/>
            <p:nvPr/>
          </p:nvGrpSpPr>
          <p:grpSpPr>
            <a:xfrm>
              <a:off x="6322076" y="560707"/>
              <a:ext cx="1697531" cy="1674978"/>
              <a:chOff x="-6713448" y="2397907"/>
              <a:chExt cx="295375" cy="291451"/>
            </a:xfrm>
          </p:grpSpPr>
          <p:sp>
            <p:nvSpPr>
              <p:cNvPr id="6" name="Google Shape;14591;p79">
                <a:extLst>
                  <a:ext uri="{FF2B5EF4-FFF2-40B4-BE49-F238E27FC236}">
                    <a16:creationId xmlns:a16="http://schemas.microsoft.com/office/drawing/2014/main" id="{0E44AB83-6599-577F-4543-CCB9C43A9CC7}"/>
                  </a:ext>
                </a:extLst>
              </p:cNvPr>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gradFill>
                <a:gsLst>
                  <a:gs pos="0">
                    <a:srgbClr val="FA8789"/>
                  </a:gs>
                  <a:gs pos="100000">
                    <a:srgbClr val="F38D5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592;p79">
                <a:extLst>
                  <a:ext uri="{FF2B5EF4-FFF2-40B4-BE49-F238E27FC236}">
                    <a16:creationId xmlns:a16="http://schemas.microsoft.com/office/drawing/2014/main" id="{AF734251-6172-702D-911B-C2FEE177BA18}"/>
                  </a:ext>
                </a:extLst>
              </p:cNvPr>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gradFill>
                <a:gsLst>
                  <a:gs pos="100000">
                    <a:srgbClr val="F38D51"/>
                  </a:gs>
                  <a:gs pos="0">
                    <a:srgbClr val="FA8789"/>
                  </a:gs>
                </a:gsLst>
                <a:lin ang="189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 name="Google Shape;12849;p73">
              <a:extLst>
                <a:ext uri="{FF2B5EF4-FFF2-40B4-BE49-F238E27FC236}">
                  <a16:creationId xmlns:a16="http://schemas.microsoft.com/office/drawing/2014/main" id="{0B991AE6-D9DA-38E2-97D2-C22EDA361B43}"/>
                </a:ext>
              </a:extLst>
            </p:cNvPr>
            <p:cNvSpPr/>
            <p:nvPr/>
          </p:nvSpPr>
          <p:spPr>
            <a:xfrm>
              <a:off x="5223520" y="282163"/>
              <a:ext cx="3478055" cy="326065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gradFill>
              <a:gsLst>
                <a:gs pos="0">
                  <a:srgbClr val="F38D51"/>
                </a:gs>
                <a:gs pos="100000">
                  <a:srgbClr val="FA8789"/>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 name="TextBox 9">
            <a:extLst>
              <a:ext uri="{FF2B5EF4-FFF2-40B4-BE49-F238E27FC236}">
                <a16:creationId xmlns:a16="http://schemas.microsoft.com/office/drawing/2014/main" id="{2CADDE63-1F1E-6978-2DCD-C27BA4D1CFE0}"/>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25</a:t>
            </a:fld>
            <a:endParaRPr lang="en-US" dirty="0"/>
          </a:p>
        </p:txBody>
      </p:sp>
    </p:spTree>
    <p:extLst>
      <p:ext uri="{BB962C8B-B14F-4D97-AF65-F5344CB8AC3E}">
        <p14:creationId xmlns:p14="http://schemas.microsoft.com/office/powerpoint/2010/main" val="22517939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CC90507-C4EE-2F0A-279E-9A40FDCAB5A7}"/>
              </a:ext>
            </a:extLst>
          </p:cNvPr>
          <p:cNvSpPr>
            <a:spLocks noGrp="1"/>
          </p:cNvSpPr>
          <p:nvPr>
            <p:ph type="title"/>
          </p:nvPr>
        </p:nvSpPr>
        <p:spPr/>
        <p:txBody>
          <a:bodyPr/>
          <a:lstStyle/>
          <a:p>
            <a:r>
              <a:rPr lang="en-US" dirty="0"/>
              <a:t>Automata Theory</a:t>
            </a:r>
          </a:p>
        </p:txBody>
      </p:sp>
      <p:sp>
        <p:nvSpPr>
          <p:cNvPr id="6" name="TextBox 5">
            <a:extLst>
              <a:ext uri="{FF2B5EF4-FFF2-40B4-BE49-F238E27FC236}">
                <a16:creationId xmlns:a16="http://schemas.microsoft.com/office/drawing/2014/main" id="{05954992-0202-C985-C18B-0F0CF9FFF8D3}"/>
              </a:ext>
            </a:extLst>
          </p:cNvPr>
          <p:cNvSpPr txBox="1"/>
          <p:nvPr/>
        </p:nvSpPr>
        <p:spPr>
          <a:xfrm>
            <a:off x="348928" y="1159491"/>
            <a:ext cx="3444139" cy="3416320"/>
          </a:xfrm>
          <a:prstGeom prst="rect">
            <a:avLst/>
          </a:prstGeom>
          <a:noFill/>
        </p:spPr>
        <p:txBody>
          <a:bodyPr wrap="square" rtlCol="0">
            <a:spAutoFit/>
          </a:bodyPr>
          <a:lstStyle/>
          <a:p>
            <a:r>
              <a:rPr lang="en-US" sz="2400" dirty="0">
                <a:solidFill>
                  <a:schemeClr val="accent6"/>
                </a:solidFill>
              </a:rPr>
              <a:t>Using Rice’s Theorem, Proteus programs are </a:t>
            </a:r>
            <a:r>
              <a:rPr lang="en-US" sz="2400" u="sng" dirty="0">
                <a:solidFill>
                  <a:schemeClr val="accent6"/>
                </a:solidFill>
              </a:rPr>
              <a:t>undecidable</a:t>
            </a:r>
            <a:endParaRPr lang="en-US" sz="2400" dirty="0">
              <a:solidFill>
                <a:schemeClr val="accent6"/>
              </a:solidFill>
            </a:endParaRPr>
          </a:p>
          <a:p>
            <a:endParaRPr lang="en-US" sz="2400" dirty="0">
              <a:solidFill>
                <a:schemeClr val="accent6"/>
              </a:solidFill>
            </a:endParaRPr>
          </a:p>
          <a:p>
            <a:r>
              <a:rPr lang="en-US" sz="2400" dirty="0">
                <a:solidFill>
                  <a:schemeClr val="accent6"/>
                </a:solidFill>
              </a:rPr>
              <a:t>Must define a TM using Proteus</a:t>
            </a:r>
          </a:p>
          <a:p>
            <a:endParaRPr lang="en-US" sz="2400" dirty="0">
              <a:solidFill>
                <a:schemeClr val="accent6"/>
              </a:solidFill>
            </a:endParaRPr>
          </a:p>
          <a:p>
            <a:r>
              <a:rPr lang="en-US" sz="2400" b="1" dirty="0">
                <a:solidFill>
                  <a:schemeClr val="accent6"/>
                </a:solidFill>
              </a:rPr>
              <a:t>Note</a:t>
            </a:r>
            <a:r>
              <a:rPr lang="en-US" sz="2400" dirty="0">
                <a:solidFill>
                  <a:schemeClr val="accent6"/>
                </a:solidFill>
              </a:rPr>
              <a:t>: all cells are </a:t>
            </a:r>
            <a:br>
              <a:rPr lang="en-US" sz="2400" dirty="0">
                <a:solidFill>
                  <a:schemeClr val="accent6"/>
                </a:solidFill>
              </a:rPr>
            </a:br>
            <a:r>
              <a:rPr lang="en-US" sz="2400" u="sng" dirty="0">
                <a:solidFill>
                  <a:schemeClr val="accent6"/>
                </a:solidFill>
              </a:rPr>
              <a:t>state machines</a:t>
            </a:r>
          </a:p>
        </p:txBody>
      </p:sp>
      <p:grpSp>
        <p:nvGrpSpPr>
          <p:cNvPr id="10" name="Group 9">
            <a:extLst>
              <a:ext uri="{FF2B5EF4-FFF2-40B4-BE49-F238E27FC236}">
                <a16:creationId xmlns:a16="http://schemas.microsoft.com/office/drawing/2014/main" id="{BE908607-0773-B575-045C-30DAF3BB2217}"/>
              </a:ext>
            </a:extLst>
          </p:cNvPr>
          <p:cNvGrpSpPr/>
          <p:nvPr/>
        </p:nvGrpSpPr>
        <p:grpSpPr>
          <a:xfrm>
            <a:off x="4534095" y="48000"/>
            <a:ext cx="4551263" cy="2373504"/>
            <a:chOff x="4379276" y="125410"/>
            <a:chExt cx="4551263" cy="2373504"/>
          </a:xfrm>
        </p:grpSpPr>
        <p:pic>
          <p:nvPicPr>
            <p:cNvPr id="8" name="Picture 7" descr="A screen shot of a cell&#10;&#10;Description automatically generated">
              <a:extLst>
                <a:ext uri="{FF2B5EF4-FFF2-40B4-BE49-F238E27FC236}">
                  <a16:creationId xmlns:a16="http://schemas.microsoft.com/office/drawing/2014/main" id="{EE623208-1370-A1E4-9ECE-7D6C416B2B78}"/>
                </a:ext>
              </a:extLst>
            </p:cNvPr>
            <p:cNvPicPr>
              <a:picLocks noChangeAspect="1"/>
            </p:cNvPicPr>
            <p:nvPr/>
          </p:nvPicPr>
          <p:blipFill>
            <a:blip r:embed="rId3"/>
            <a:stretch>
              <a:fillRect/>
            </a:stretch>
          </p:blipFill>
          <p:spPr>
            <a:xfrm>
              <a:off x="4379276" y="125410"/>
              <a:ext cx="4551263" cy="2065727"/>
            </a:xfrm>
            <a:prstGeom prst="rect">
              <a:avLst/>
            </a:prstGeom>
          </p:spPr>
        </p:pic>
        <p:sp>
          <p:nvSpPr>
            <p:cNvPr id="9" name="TextBox 8">
              <a:extLst>
                <a:ext uri="{FF2B5EF4-FFF2-40B4-BE49-F238E27FC236}">
                  <a16:creationId xmlns:a16="http://schemas.microsoft.com/office/drawing/2014/main" id="{63249519-DA7B-8418-28CD-32E7D73AAE49}"/>
                </a:ext>
              </a:extLst>
            </p:cNvPr>
            <p:cNvSpPr txBox="1"/>
            <p:nvPr/>
          </p:nvSpPr>
          <p:spPr>
            <a:xfrm>
              <a:off x="5534937" y="2191137"/>
              <a:ext cx="2239939" cy="307777"/>
            </a:xfrm>
            <a:prstGeom prst="rect">
              <a:avLst/>
            </a:prstGeom>
            <a:noFill/>
          </p:spPr>
          <p:txBody>
            <a:bodyPr wrap="square" rtlCol="0">
              <a:spAutoFit/>
            </a:bodyPr>
            <a:lstStyle/>
            <a:p>
              <a:r>
                <a:rPr lang="en-US" dirty="0">
                  <a:solidFill>
                    <a:schemeClr val="accent6"/>
                  </a:solidFill>
                </a:rPr>
                <a:t>Theoretical Design of TM</a:t>
              </a:r>
            </a:p>
          </p:txBody>
        </p:sp>
      </p:grpSp>
      <p:grpSp>
        <p:nvGrpSpPr>
          <p:cNvPr id="14" name="Group 13">
            <a:extLst>
              <a:ext uri="{FF2B5EF4-FFF2-40B4-BE49-F238E27FC236}">
                <a16:creationId xmlns:a16="http://schemas.microsoft.com/office/drawing/2014/main" id="{4D71694D-CAAE-4712-D47B-EFB93F551C4F}"/>
              </a:ext>
            </a:extLst>
          </p:cNvPr>
          <p:cNvGrpSpPr/>
          <p:nvPr/>
        </p:nvGrpSpPr>
        <p:grpSpPr>
          <a:xfrm>
            <a:off x="4513360" y="2443365"/>
            <a:ext cx="4571998" cy="2667002"/>
            <a:chOff x="4513360" y="2418515"/>
            <a:chExt cx="4571998" cy="2667002"/>
          </a:xfrm>
        </p:grpSpPr>
        <p:pic>
          <p:nvPicPr>
            <p:cNvPr id="12" name="Picture 11" descr="A diagram of a network&#10;&#10;Description automatically generated">
              <a:extLst>
                <a:ext uri="{FF2B5EF4-FFF2-40B4-BE49-F238E27FC236}">
                  <a16:creationId xmlns:a16="http://schemas.microsoft.com/office/drawing/2014/main" id="{8DC95B2A-A5A6-FB49-797A-6877C3165382}"/>
                </a:ext>
              </a:extLst>
            </p:cNvPr>
            <p:cNvPicPr>
              <a:picLocks noChangeAspect="1"/>
            </p:cNvPicPr>
            <p:nvPr/>
          </p:nvPicPr>
          <p:blipFill>
            <a:blip r:embed="rId4"/>
            <a:stretch>
              <a:fillRect/>
            </a:stretch>
          </p:blipFill>
          <p:spPr>
            <a:xfrm>
              <a:off x="4513360" y="2418515"/>
              <a:ext cx="4571998" cy="2404511"/>
            </a:xfrm>
            <a:prstGeom prst="rect">
              <a:avLst/>
            </a:prstGeom>
          </p:spPr>
        </p:pic>
        <p:sp>
          <p:nvSpPr>
            <p:cNvPr id="13" name="TextBox 12">
              <a:extLst>
                <a:ext uri="{FF2B5EF4-FFF2-40B4-BE49-F238E27FC236}">
                  <a16:creationId xmlns:a16="http://schemas.microsoft.com/office/drawing/2014/main" id="{D4141143-0A3E-DAEC-2C96-D5D16FC7732C}"/>
                </a:ext>
              </a:extLst>
            </p:cNvPr>
            <p:cNvSpPr txBox="1"/>
            <p:nvPr/>
          </p:nvSpPr>
          <p:spPr>
            <a:xfrm>
              <a:off x="5979034" y="4777740"/>
              <a:ext cx="1640649" cy="307777"/>
            </a:xfrm>
            <a:prstGeom prst="rect">
              <a:avLst/>
            </a:prstGeom>
            <a:noFill/>
          </p:spPr>
          <p:txBody>
            <a:bodyPr wrap="square" rtlCol="0">
              <a:spAutoFit/>
            </a:bodyPr>
            <a:lstStyle/>
            <a:p>
              <a:r>
                <a:rPr lang="en-US" dirty="0">
                  <a:solidFill>
                    <a:schemeClr val="accent6"/>
                  </a:solidFill>
                </a:rPr>
                <a:t>TM State Diagram</a:t>
              </a:r>
            </a:p>
          </p:txBody>
        </p:sp>
      </p:grpSp>
      <p:sp>
        <p:nvSpPr>
          <p:cNvPr id="7" name="Rectangle 6">
            <a:extLst>
              <a:ext uri="{FF2B5EF4-FFF2-40B4-BE49-F238E27FC236}">
                <a16:creationId xmlns:a16="http://schemas.microsoft.com/office/drawing/2014/main" id="{82677B3D-233C-882A-C5B0-3188BC69B231}"/>
              </a:ext>
            </a:extLst>
          </p:cNvPr>
          <p:cNvSpPr/>
          <p:nvPr/>
        </p:nvSpPr>
        <p:spPr>
          <a:xfrm>
            <a:off x="7434470" y="361219"/>
            <a:ext cx="419928" cy="235130"/>
          </a:xfrm>
          <a:prstGeom prst="rect">
            <a:avLst/>
          </a:prstGeom>
          <a:solidFill>
            <a:srgbClr val="18141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2CF82BA-B987-C3C2-5EB3-35EF735D351F}"/>
              </a:ext>
            </a:extLst>
          </p:cNvPr>
          <p:cNvSpPr/>
          <p:nvPr/>
        </p:nvSpPr>
        <p:spPr>
          <a:xfrm>
            <a:off x="6891448" y="404980"/>
            <a:ext cx="419928" cy="235130"/>
          </a:xfrm>
          <a:prstGeom prst="rect">
            <a:avLst/>
          </a:prstGeom>
          <a:solidFill>
            <a:srgbClr val="18141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1F2ECEE-86B7-5260-770D-734BD620CE1C}"/>
              </a:ext>
            </a:extLst>
          </p:cNvPr>
          <p:cNvSpPr/>
          <p:nvPr/>
        </p:nvSpPr>
        <p:spPr>
          <a:xfrm>
            <a:off x="6321846" y="361219"/>
            <a:ext cx="419928" cy="235130"/>
          </a:xfrm>
          <a:prstGeom prst="rect">
            <a:avLst/>
          </a:prstGeom>
          <a:solidFill>
            <a:srgbClr val="18141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F57373D-6482-9DC0-9D3E-28285A7DCE57}"/>
              </a:ext>
            </a:extLst>
          </p:cNvPr>
          <p:cNvSpPr/>
          <p:nvPr/>
        </p:nvSpPr>
        <p:spPr>
          <a:xfrm>
            <a:off x="5817617" y="398397"/>
            <a:ext cx="419928" cy="235130"/>
          </a:xfrm>
          <a:prstGeom prst="rect">
            <a:avLst/>
          </a:prstGeom>
          <a:solidFill>
            <a:srgbClr val="18141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6C1C7327-F0AA-B781-F013-8507476B6947}"/>
              </a:ext>
            </a:extLst>
          </p:cNvPr>
          <p:cNvSpPr txBox="1"/>
          <p:nvPr/>
        </p:nvSpPr>
        <p:spPr>
          <a:xfrm>
            <a:off x="5764696" y="332333"/>
            <a:ext cx="2773018" cy="307777"/>
          </a:xfrm>
          <a:prstGeom prst="rect">
            <a:avLst/>
          </a:prstGeom>
          <a:noFill/>
        </p:spPr>
        <p:txBody>
          <a:bodyPr wrap="square" rtlCol="0">
            <a:spAutoFit/>
          </a:bodyPr>
          <a:lstStyle/>
          <a:p>
            <a:r>
              <a:rPr lang="en-US" dirty="0">
                <a:solidFill>
                  <a:schemeClr val="accent6"/>
                </a:solidFill>
              </a:rPr>
              <a:t>C</a:t>
            </a:r>
            <a:r>
              <a:rPr lang="en-US" baseline="-25000" dirty="0">
                <a:solidFill>
                  <a:schemeClr val="accent6"/>
                </a:solidFill>
              </a:rPr>
              <a:t>0</a:t>
            </a:r>
            <a:r>
              <a:rPr lang="en-US" dirty="0">
                <a:solidFill>
                  <a:schemeClr val="accent6"/>
                </a:solidFill>
              </a:rPr>
              <a:t>        C</a:t>
            </a:r>
            <a:r>
              <a:rPr lang="en-US" baseline="-25000" dirty="0">
                <a:solidFill>
                  <a:schemeClr val="accent6"/>
                </a:solidFill>
              </a:rPr>
              <a:t>1</a:t>
            </a:r>
            <a:r>
              <a:rPr lang="en-US" dirty="0">
                <a:solidFill>
                  <a:schemeClr val="accent6"/>
                </a:solidFill>
              </a:rPr>
              <a:t>       …       C</a:t>
            </a:r>
            <a:r>
              <a:rPr lang="en-US" baseline="-25000" dirty="0">
                <a:solidFill>
                  <a:schemeClr val="accent6"/>
                </a:solidFill>
              </a:rPr>
              <a:t>n</a:t>
            </a:r>
            <a:endParaRPr lang="en-US" dirty="0">
              <a:solidFill>
                <a:schemeClr val="accent6"/>
              </a:solidFill>
            </a:endParaRPr>
          </a:p>
        </p:txBody>
      </p:sp>
      <p:sp>
        <p:nvSpPr>
          <p:cNvPr id="2" name="TextBox 1">
            <a:extLst>
              <a:ext uri="{FF2B5EF4-FFF2-40B4-BE49-F238E27FC236}">
                <a16:creationId xmlns:a16="http://schemas.microsoft.com/office/drawing/2014/main" id="{7539BBA8-74D6-9ACD-5E82-7F25932C1AEF}"/>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26</a:t>
            </a:fld>
            <a:endParaRPr lang="en-US" dirty="0"/>
          </a:p>
        </p:txBody>
      </p:sp>
    </p:spTree>
    <p:extLst>
      <p:ext uri="{BB962C8B-B14F-4D97-AF65-F5344CB8AC3E}">
        <p14:creationId xmlns:p14="http://schemas.microsoft.com/office/powerpoint/2010/main" val="8309894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DD7C5-58FE-8E53-EDB9-AE1087FF73F7}"/>
              </a:ext>
            </a:extLst>
          </p:cNvPr>
          <p:cNvSpPr>
            <a:spLocks noGrp="1"/>
          </p:cNvSpPr>
          <p:nvPr>
            <p:ph type="title"/>
          </p:nvPr>
        </p:nvSpPr>
        <p:spPr>
          <a:xfrm>
            <a:off x="968181" y="0"/>
            <a:ext cx="6848098" cy="548700"/>
          </a:xfrm>
        </p:spPr>
        <p:txBody>
          <a:bodyPr/>
          <a:lstStyle/>
          <a:p>
            <a:r>
              <a:rPr lang="en-US" dirty="0"/>
              <a:t>TM made in Proteus – Program Start</a:t>
            </a:r>
          </a:p>
        </p:txBody>
      </p:sp>
      <p:pic>
        <p:nvPicPr>
          <p:cNvPr id="4" name="Picture 3" descr="A diagram of a network&#10;&#10;Description automatically generated">
            <a:extLst>
              <a:ext uri="{FF2B5EF4-FFF2-40B4-BE49-F238E27FC236}">
                <a16:creationId xmlns:a16="http://schemas.microsoft.com/office/drawing/2014/main" id="{20C08033-990E-C8D6-F3C5-B45D9C1B08CB}"/>
              </a:ext>
            </a:extLst>
          </p:cNvPr>
          <p:cNvPicPr>
            <a:picLocks noChangeAspect="1"/>
          </p:cNvPicPr>
          <p:nvPr/>
        </p:nvPicPr>
        <p:blipFill>
          <a:blip r:embed="rId2"/>
          <a:srcRect r="37551" b="81113"/>
          <a:stretch/>
        </p:blipFill>
        <p:spPr>
          <a:xfrm>
            <a:off x="260350" y="690776"/>
            <a:ext cx="8263761" cy="1314443"/>
          </a:xfrm>
          <a:prstGeom prst="rect">
            <a:avLst/>
          </a:prstGeom>
        </p:spPr>
      </p:pic>
      <p:sp>
        <p:nvSpPr>
          <p:cNvPr id="5" name="TextBox 4">
            <a:extLst>
              <a:ext uri="{FF2B5EF4-FFF2-40B4-BE49-F238E27FC236}">
                <a16:creationId xmlns:a16="http://schemas.microsoft.com/office/drawing/2014/main" id="{342868AF-BB10-C435-9BE4-73E7CD237A14}"/>
              </a:ext>
            </a:extLst>
          </p:cNvPr>
          <p:cNvSpPr txBox="1"/>
          <p:nvPr/>
        </p:nvSpPr>
        <p:spPr>
          <a:xfrm>
            <a:off x="1878458" y="2005219"/>
            <a:ext cx="5387083" cy="400110"/>
          </a:xfrm>
          <a:prstGeom prst="rect">
            <a:avLst/>
          </a:prstGeom>
          <a:noFill/>
        </p:spPr>
        <p:txBody>
          <a:bodyPr wrap="square" rtlCol="0">
            <a:spAutoFit/>
          </a:bodyPr>
          <a:lstStyle/>
          <a:p>
            <a:r>
              <a:rPr lang="en-US" sz="2000" dirty="0">
                <a:solidFill>
                  <a:schemeClr val="accent6"/>
                </a:solidFill>
              </a:rPr>
              <a:t>Program Start in the partial TM State Diagram</a:t>
            </a:r>
          </a:p>
        </p:txBody>
      </p:sp>
      <p:sp>
        <p:nvSpPr>
          <p:cNvPr id="6" name="TextBox 5">
            <a:extLst>
              <a:ext uri="{FF2B5EF4-FFF2-40B4-BE49-F238E27FC236}">
                <a16:creationId xmlns:a16="http://schemas.microsoft.com/office/drawing/2014/main" id="{F2D4B4C7-5ADB-AD9D-038C-40A140305F65}"/>
              </a:ext>
            </a:extLst>
          </p:cNvPr>
          <p:cNvSpPr txBox="1"/>
          <p:nvPr/>
        </p:nvSpPr>
        <p:spPr>
          <a:xfrm>
            <a:off x="175868" y="2634317"/>
            <a:ext cx="8623300" cy="2246769"/>
          </a:xfrm>
          <a:prstGeom prst="rect">
            <a:avLst/>
          </a:prstGeom>
          <a:noFill/>
        </p:spPr>
        <p:txBody>
          <a:bodyPr wrap="square" rtlCol="0">
            <a:spAutoFit/>
          </a:bodyPr>
          <a:lstStyle/>
          <a:p>
            <a:r>
              <a:rPr lang="en-US" sz="2000" dirty="0">
                <a:solidFill>
                  <a:schemeClr val="accent6"/>
                </a:solidFill>
              </a:rPr>
              <a:t>Program has a predetermined list of cells that are in some state (</a:t>
            </a:r>
            <a:r>
              <a:rPr lang="en-US" sz="2000" dirty="0" err="1">
                <a:solidFill>
                  <a:schemeClr val="accent6"/>
                </a:solidFill>
              </a:rPr>
              <a:t>On,Off</a:t>
            </a:r>
            <a:r>
              <a:rPr lang="en-US" sz="2000" dirty="0">
                <a:solidFill>
                  <a:schemeClr val="accent6"/>
                </a:solidFill>
              </a:rPr>
              <a:t>, </a:t>
            </a:r>
            <a:r>
              <a:rPr lang="en-US" sz="2000" dirty="0" err="1">
                <a:solidFill>
                  <a:schemeClr val="accent6"/>
                </a:solidFill>
              </a:rPr>
              <a:t>s</a:t>
            </a:r>
            <a:r>
              <a:rPr lang="en-US" sz="2000" baseline="-25000" dirty="0" err="1">
                <a:solidFill>
                  <a:schemeClr val="accent6"/>
                </a:solidFill>
              </a:rPr>
              <a:t>i</a:t>
            </a:r>
            <a:r>
              <a:rPr lang="en-US" sz="2000" dirty="0">
                <a:solidFill>
                  <a:schemeClr val="accent6"/>
                </a:solidFill>
              </a:rPr>
              <a:t>)</a:t>
            </a:r>
          </a:p>
          <a:p>
            <a:endParaRPr lang="en-US" sz="2000" dirty="0">
              <a:solidFill>
                <a:schemeClr val="accent6"/>
              </a:solidFill>
            </a:endParaRPr>
          </a:p>
          <a:p>
            <a:r>
              <a:rPr lang="en-US" sz="2000" dirty="0">
                <a:solidFill>
                  <a:schemeClr val="accent6"/>
                </a:solidFill>
              </a:rPr>
              <a:t>Read/Write Head (RWH) is initialized to the </a:t>
            </a:r>
            <a:r>
              <a:rPr lang="en-US" sz="2000" dirty="0" err="1">
                <a:solidFill>
                  <a:schemeClr val="accent6"/>
                </a:solidFill>
              </a:rPr>
              <a:t>ProgramOn</a:t>
            </a:r>
            <a:r>
              <a:rPr lang="en-US" sz="2000" dirty="0">
                <a:solidFill>
                  <a:schemeClr val="accent6"/>
                </a:solidFill>
              </a:rPr>
              <a:t> state indicating the program has just begun.</a:t>
            </a:r>
          </a:p>
          <a:p>
            <a:endParaRPr lang="en-US" sz="2000" dirty="0">
              <a:solidFill>
                <a:schemeClr val="accent6"/>
              </a:solidFill>
            </a:endParaRPr>
          </a:p>
          <a:p>
            <a:r>
              <a:rPr lang="en-US" sz="2000" dirty="0">
                <a:solidFill>
                  <a:schemeClr val="accent6"/>
                </a:solidFill>
              </a:rPr>
              <a:t>The RWH transitions to Read state for processing further operations from the program.</a:t>
            </a:r>
          </a:p>
        </p:txBody>
      </p:sp>
      <p:sp>
        <p:nvSpPr>
          <p:cNvPr id="7" name="TextBox 6">
            <a:extLst>
              <a:ext uri="{FF2B5EF4-FFF2-40B4-BE49-F238E27FC236}">
                <a16:creationId xmlns:a16="http://schemas.microsoft.com/office/drawing/2014/main" id="{1D662FE4-35BF-8027-472E-94186FF1D063}"/>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27</a:t>
            </a:fld>
            <a:endParaRPr lang="en-US" dirty="0"/>
          </a:p>
        </p:txBody>
      </p:sp>
    </p:spTree>
    <p:extLst>
      <p:ext uri="{BB962C8B-B14F-4D97-AF65-F5344CB8AC3E}">
        <p14:creationId xmlns:p14="http://schemas.microsoft.com/office/powerpoint/2010/main" val="1947813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2DDB1B-270F-3881-DA88-2F8D11A0E7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EB48A5-6861-BE2C-4972-A056B0CE7F52}"/>
              </a:ext>
            </a:extLst>
          </p:cNvPr>
          <p:cNvSpPr>
            <a:spLocks noGrp="1"/>
          </p:cNvSpPr>
          <p:nvPr>
            <p:ph type="title"/>
          </p:nvPr>
        </p:nvSpPr>
        <p:spPr>
          <a:xfrm>
            <a:off x="1530955" y="5476"/>
            <a:ext cx="5784988" cy="548700"/>
          </a:xfrm>
        </p:spPr>
        <p:txBody>
          <a:bodyPr/>
          <a:lstStyle/>
          <a:p>
            <a:r>
              <a:rPr lang="en-US" dirty="0"/>
              <a:t>TM made in Proteus - Writing</a:t>
            </a:r>
          </a:p>
        </p:txBody>
      </p:sp>
      <p:pic>
        <p:nvPicPr>
          <p:cNvPr id="4" name="Picture 3" descr="A diagram of a network&#10;&#10;Description automatically generated">
            <a:extLst>
              <a:ext uri="{FF2B5EF4-FFF2-40B4-BE49-F238E27FC236}">
                <a16:creationId xmlns:a16="http://schemas.microsoft.com/office/drawing/2014/main" id="{32B1B7B5-2498-4B8D-EE5F-DDA8CB8874A8}"/>
              </a:ext>
            </a:extLst>
          </p:cNvPr>
          <p:cNvPicPr>
            <a:picLocks noChangeAspect="1"/>
          </p:cNvPicPr>
          <p:nvPr/>
        </p:nvPicPr>
        <p:blipFill>
          <a:blip r:embed="rId2"/>
          <a:srcRect l="52049" b="81921"/>
          <a:stretch/>
        </p:blipFill>
        <p:spPr>
          <a:xfrm>
            <a:off x="602949" y="655187"/>
            <a:ext cx="7641003" cy="1515092"/>
          </a:xfrm>
          <a:prstGeom prst="rect">
            <a:avLst/>
          </a:prstGeom>
        </p:spPr>
      </p:pic>
      <p:sp>
        <p:nvSpPr>
          <p:cNvPr id="5" name="TextBox 4">
            <a:extLst>
              <a:ext uri="{FF2B5EF4-FFF2-40B4-BE49-F238E27FC236}">
                <a16:creationId xmlns:a16="http://schemas.microsoft.com/office/drawing/2014/main" id="{7033D39F-17C4-D66A-F0A6-5EBB233FB418}"/>
              </a:ext>
            </a:extLst>
          </p:cNvPr>
          <p:cNvSpPr txBox="1"/>
          <p:nvPr/>
        </p:nvSpPr>
        <p:spPr>
          <a:xfrm>
            <a:off x="1796827" y="2145529"/>
            <a:ext cx="5253245" cy="400110"/>
          </a:xfrm>
          <a:prstGeom prst="rect">
            <a:avLst/>
          </a:prstGeom>
          <a:noFill/>
        </p:spPr>
        <p:txBody>
          <a:bodyPr wrap="square" rtlCol="0">
            <a:spAutoFit/>
          </a:bodyPr>
          <a:lstStyle/>
          <a:p>
            <a:r>
              <a:rPr lang="en-US" sz="2000" dirty="0">
                <a:solidFill>
                  <a:schemeClr val="accent6"/>
                </a:solidFill>
              </a:rPr>
              <a:t>Writing logic in the partial TM State Diagram</a:t>
            </a:r>
          </a:p>
        </p:txBody>
      </p:sp>
      <p:sp>
        <p:nvSpPr>
          <p:cNvPr id="6" name="TextBox 5">
            <a:extLst>
              <a:ext uri="{FF2B5EF4-FFF2-40B4-BE49-F238E27FC236}">
                <a16:creationId xmlns:a16="http://schemas.microsoft.com/office/drawing/2014/main" id="{778A3295-2B94-B254-E3E4-355225BC63EB}"/>
              </a:ext>
            </a:extLst>
          </p:cNvPr>
          <p:cNvSpPr txBox="1"/>
          <p:nvPr/>
        </p:nvSpPr>
        <p:spPr>
          <a:xfrm>
            <a:off x="263524" y="2921000"/>
            <a:ext cx="8616950" cy="1975902"/>
          </a:xfrm>
          <a:prstGeom prst="rect">
            <a:avLst/>
          </a:prstGeom>
          <a:noFill/>
        </p:spPr>
        <p:txBody>
          <a:bodyPr wrap="square" rtlCol="0">
            <a:spAutoFit/>
          </a:bodyPr>
          <a:lstStyle/>
          <a:p>
            <a:r>
              <a:rPr lang="en-US" sz="2000" dirty="0">
                <a:solidFill>
                  <a:schemeClr val="accent6"/>
                </a:solidFill>
              </a:rPr>
              <a:t>From the Read state, the program determines what to do</a:t>
            </a:r>
          </a:p>
          <a:p>
            <a:endParaRPr lang="en-US" sz="2000" dirty="0">
              <a:solidFill>
                <a:schemeClr val="accent6"/>
              </a:solidFill>
            </a:endParaRPr>
          </a:p>
          <a:p>
            <a:r>
              <a:rPr lang="en-US" sz="2000" dirty="0">
                <a:solidFill>
                  <a:schemeClr val="accent6"/>
                </a:solidFill>
              </a:rPr>
              <a:t>Suppose it is to write a new value (state) to the current cell (state machine). It enters the Write state and stays at the current cell. Then it updates the data at the current cell and stays at the current cell. The RWH then goes back to the Read state.</a:t>
            </a:r>
          </a:p>
        </p:txBody>
      </p:sp>
      <p:sp>
        <p:nvSpPr>
          <p:cNvPr id="7" name="TextBox 6">
            <a:extLst>
              <a:ext uri="{FF2B5EF4-FFF2-40B4-BE49-F238E27FC236}">
                <a16:creationId xmlns:a16="http://schemas.microsoft.com/office/drawing/2014/main" id="{EA51A50D-182E-7FC5-0546-6983F32FB3BA}"/>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28</a:t>
            </a:fld>
            <a:endParaRPr lang="en-US" dirty="0"/>
          </a:p>
        </p:txBody>
      </p:sp>
    </p:spTree>
    <p:extLst>
      <p:ext uri="{BB962C8B-B14F-4D97-AF65-F5344CB8AC3E}">
        <p14:creationId xmlns:p14="http://schemas.microsoft.com/office/powerpoint/2010/main" val="921669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16080B-843D-77AF-BC86-7300D947DC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162A16-0020-26DD-AA62-D7B23276360D}"/>
              </a:ext>
            </a:extLst>
          </p:cNvPr>
          <p:cNvSpPr>
            <a:spLocks noGrp="1"/>
          </p:cNvSpPr>
          <p:nvPr>
            <p:ph type="title"/>
          </p:nvPr>
        </p:nvSpPr>
        <p:spPr>
          <a:xfrm>
            <a:off x="1778897" y="5152"/>
            <a:ext cx="5586205" cy="548700"/>
          </a:xfrm>
        </p:spPr>
        <p:txBody>
          <a:bodyPr/>
          <a:lstStyle/>
          <a:p>
            <a:r>
              <a:rPr lang="en-US" dirty="0"/>
              <a:t>TM made in Proteus - Moving</a:t>
            </a:r>
          </a:p>
        </p:txBody>
      </p:sp>
      <p:sp>
        <p:nvSpPr>
          <p:cNvPr id="6" name="TextBox 5">
            <a:extLst>
              <a:ext uri="{FF2B5EF4-FFF2-40B4-BE49-F238E27FC236}">
                <a16:creationId xmlns:a16="http://schemas.microsoft.com/office/drawing/2014/main" id="{DEA9EFCF-DEDE-319C-0EB8-EFB6CB509E14}"/>
              </a:ext>
            </a:extLst>
          </p:cNvPr>
          <p:cNvSpPr txBox="1"/>
          <p:nvPr/>
        </p:nvSpPr>
        <p:spPr>
          <a:xfrm>
            <a:off x="415391" y="628691"/>
            <a:ext cx="3702050" cy="4401205"/>
          </a:xfrm>
          <a:prstGeom prst="rect">
            <a:avLst/>
          </a:prstGeom>
          <a:noFill/>
        </p:spPr>
        <p:txBody>
          <a:bodyPr wrap="square" rtlCol="0">
            <a:spAutoFit/>
          </a:bodyPr>
          <a:lstStyle/>
          <a:p>
            <a:r>
              <a:rPr lang="en-US" sz="2000" dirty="0">
                <a:solidFill>
                  <a:schemeClr val="accent6"/>
                </a:solidFill>
              </a:rPr>
              <a:t>If the RWH wants to move in a direction, it enters the </a:t>
            </a:r>
            <a:r>
              <a:rPr lang="en-US" sz="2000" dirty="0" err="1">
                <a:solidFill>
                  <a:schemeClr val="accent6"/>
                </a:solidFill>
              </a:rPr>
              <a:t>BoundLeft</a:t>
            </a:r>
            <a:r>
              <a:rPr lang="en-US" sz="2000" dirty="0">
                <a:solidFill>
                  <a:schemeClr val="accent6"/>
                </a:solidFill>
              </a:rPr>
              <a:t>/</a:t>
            </a:r>
            <a:r>
              <a:rPr lang="en-US" sz="2000" dirty="0" err="1">
                <a:solidFill>
                  <a:schemeClr val="accent6"/>
                </a:solidFill>
              </a:rPr>
              <a:t>BoundRight</a:t>
            </a:r>
            <a:r>
              <a:rPr lang="en-US" sz="2000" dirty="0">
                <a:solidFill>
                  <a:schemeClr val="accent6"/>
                </a:solidFill>
              </a:rPr>
              <a:t> state. </a:t>
            </a:r>
          </a:p>
          <a:p>
            <a:endParaRPr lang="en-US" sz="2000" dirty="0">
              <a:solidFill>
                <a:schemeClr val="accent6"/>
              </a:solidFill>
            </a:endParaRPr>
          </a:p>
          <a:p>
            <a:r>
              <a:rPr lang="en-US" sz="2000" dirty="0">
                <a:solidFill>
                  <a:schemeClr val="accent6"/>
                </a:solidFill>
              </a:rPr>
              <a:t>WLOG let the RWH want to move Left. If the RWH moves onto a blank (past c</a:t>
            </a:r>
            <a:r>
              <a:rPr lang="en-US" sz="2000" baseline="-25000" dirty="0">
                <a:solidFill>
                  <a:schemeClr val="accent6"/>
                </a:solidFill>
              </a:rPr>
              <a:t>0</a:t>
            </a:r>
            <a:r>
              <a:rPr lang="en-US" sz="2000" dirty="0">
                <a:solidFill>
                  <a:schemeClr val="accent6"/>
                </a:solidFill>
              </a:rPr>
              <a:t>) then it moves one cell in the </a:t>
            </a:r>
            <a:r>
              <a:rPr lang="en-US" sz="2000" u="sng" dirty="0">
                <a:solidFill>
                  <a:schemeClr val="accent6"/>
                </a:solidFill>
              </a:rPr>
              <a:t>opposite direction</a:t>
            </a:r>
            <a:r>
              <a:rPr lang="en-US" sz="2000" dirty="0">
                <a:solidFill>
                  <a:schemeClr val="accent6"/>
                </a:solidFill>
              </a:rPr>
              <a:t> (right) to remain within the confines of the predetermined tape (some c</a:t>
            </a:r>
            <a:r>
              <a:rPr lang="en-US" sz="2000" baseline="-25000" dirty="0">
                <a:solidFill>
                  <a:schemeClr val="accent6"/>
                </a:solidFill>
              </a:rPr>
              <a:t>0</a:t>
            </a:r>
            <a:r>
              <a:rPr lang="en-US" sz="2000" dirty="0">
                <a:solidFill>
                  <a:schemeClr val="accent6"/>
                </a:solidFill>
              </a:rPr>
              <a:t>).</a:t>
            </a:r>
          </a:p>
          <a:p>
            <a:endParaRPr lang="en-US" sz="2000" dirty="0">
              <a:solidFill>
                <a:schemeClr val="accent6"/>
              </a:solidFill>
            </a:endParaRPr>
          </a:p>
          <a:p>
            <a:r>
              <a:rPr lang="en-US" sz="2000" dirty="0">
                <a:solidFill>
                  <a:schemeClr val="accent6"/>
                </a:solidFill>
              </a:rPr>
              <a:t>If the move remains on some </a:t>
            </a:r>
            <a:r>
              <a:rPr lang="en-US" sz="2000" u="sng" dirty="0">
                <a:solidFill>
                  <a:schemeClr val="accent6"/>
                </a:solidFill>
              </a:rPr>
              <a:t>c</a:t>
            </a:r>
            <a:r>
              <a:rPr lang="en-US" sz="2000" u="sng" baseline="-25000" dirty="0">
                <a:solidFill>
                  <a:schemeClr val="accent6"/>
                </a:solidFill>
              </a:rPr>
              <a:t>i</a:t>
            </a:r>
            <a:r>
              <a:rPr lang="en-US" sz="2000" dirty="0">
                <a:solidFill>
                  <a:schemeClr val="accent6"/>
                </a:solidFill>
              </a:rPr>
              <a:t> then the move is </a:t>
            </a:r>
            <a:r>
              <a:rPr lang="en-US" sz="2000" u="sng" dirty="0">
                <a:solidFill>
                  <a:schemeClr val="accent6"/>
                </a:solidFill>
              </a:rPr>
              <a:t>valid</a:t>
            </a:r>
            <a:r>
              <a:rPr lang="en-US" sz="2000" dirty="0">
                <a:solidFill>
                  <a:schemeClr val="accent6"/>
                </a:solidFill>
              </a:rPr>
              <a:t>. </a:t>
            </a:r>
          </a:p>
        </p:txBody>
      </p:sp>
      <p:grpSp>
        <p:nvGrpSpPr>
          <p:cNvPr id="16" name="Group 15">
            <a:extLst>
              <a:ext uri="{FF2B5EF4-FFF2-40B4-BE49-F238E27FC236}">
                <a16:creationId xmlns:a16="http://schemas.microsoft.com/office/drawing/2014/main" id="{6BAC359B-878B-5175-9C2E-E8DABA4A57B5}"/>
              </a:ext>
            </a:extLst>
          </p:cNvPr>
          <p:cNvGrpSpPr/>
          <p:nvPr/>
        </p:nvGrpSpPr>
        <p:grpSpPr>
          <a:xfrm>
            <a:off x="4803884" y="628691"/>
            <a:ext cx="3592723" cy="4280672"/>
            <a:chOff x="768596" y="663467"/>
            <a:chExt cx="3592723" cy="4280672"/>
          </a:xfrm>
        </p:grpSpPr>
        <p:pic>
          <p:nvPicPr>
            <p:cNvPr id="4" name="Picture 3" descr="A diagram of a network&#10;&#10;Description automatically generated">
              <a:extLst>
                <a:ext uri="{FF2B5EF4-FFF2-40B4-BE49-F238E27FC236}">
                  <a16:creationId xmlns:a16="http://schemas.microsoft.com/office/drawing/2014/main" id="{C310AA78-FCF1-08D5-42A8-35B8B1F159AE}"/>
                </a:ext>
              </a:extLst>
            </p:cNvPr>
            <p:cNvPicPr>
              <a:picLocks noChangeAspect="1"/>
            </p:cNvPicPr>
            <p:nvPr/>
          </p:nvPicPr>
          <p:blipFill>
            <a:blip r:embed="rId2"/>
            <a:srcRect l="51772"/>
            <a:stretch/>
          </p:blipFill>
          <p:spPr>
            <a:xfrm>
              <a:off x="876564" y="663467"/>
              <a:ext cx="3276336" cy="3572786"/>
            </a:xfrm>
            <a:prstGeom prst="rect">
              <a:avLst/>
            </a:prstGeom>
          </p:spPr>
        </p:pic>
        <p:sp>
          <p:nvSpPr>
            <p:cNvPr id="7" name="TextBox 6">
              <a:extLst>
                <a:ext uri="{FF2B5EF4-FFF2-40B4-BE49-F238E27FC236}">
                  <a16:creationId xmlns:a16="http://schemas.microsoft.com/office/drawing/2014/main" id="{D8731604-4859-EF6B-1219-F21F2DB342EC}"/>
                </a:ext>
              </a:extLst>
            </p:cNvPr>
            <p:cNvSpPr txBox="1"/>
            <p:nvPr/>
          </p:nvSpPr>
          <p:spPr>
            <a:xfrm>
              <a:off x="768596" y="4236253"/>
              <a:ext cx="3592723" cy="707886"/>
            </a:xfrm>
            <a:prstGeom prst="rect">
              <a:avLst/>
            </a:prstGeom>
            <a:noFill/>
          </p:spPr>
          <p:txBody>
            <a:bodyPr wrap="square" rtlCol="0">
              <a:spAutoFit/>
            </a:bodyPr>
            <a:lstStyle/>
            <a:p>
              <a:r>
                <a:rPr lang="en-US" sz="2000" dirty="0">
                  <a:solidFill>
                    <a:schemeClr val="accent6"/>
                  </a:solidFill>
                </a:rPr>
                <a:t>Moving logic in the partial TM State Diagram</a:t>
              </a:r>
            </a:p>
          </p:txBody>
        </p:sp>
        <p:sp>
          <p:nvSpPr>
            <p:cNvPr id="9" name="Flowchart: Process 8">
              <a:extLst>
                <a:ext uri="{FF2B5EF4-FFF2-40B4-BE49-F238E27FC236}">
                  <a16:creationId xmlns:a16="http://schemas.microsoft.com/office/drawing/2014/main" id="{13CCD662-A3D8-8D3E-0584-5C10931402E1}"/>
                </a:ext>
              </a:extLst>
            </p:cNvPr>
            <p:cNvSpPr/>
            <p:nvPr/>
          </p:nvSpPr>
          <p:spPr>
            <a:xfrm>
              <a:off x="1619250" y="680595"/>
              <a:ext cx="2228850" cy="485883"/>
            </a:xfrm>
            <a:prstGeom prst="flowChartProcess">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owchart: Process 9">
              <a:extLst>
                <a:ext uri="{FF2B5EF4-FFF2-40B4-BE49-F238E27FC236}">
                  <a16:creationId xmlns:a16="http://schemas.microsoft.com/office/drawing/2014/main" id="{82B26D74-5A64-AB84-148F-C80F14BD6BFB}"/>
                </a:ext>
              </a:extLst>
            </p:cNvPr>
            <p:cNvSpPr/>
            <p:nvPr/>
          </p:nvSpPr>
          <p:spPr>
            <a:xfrm>
              <a:off x="1968500" y="889000"/>
              <a:ext cx="1670050" cy="485883"/>
            </a:xfrm>
            <a:prstGeom prst="flowChartProcess">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2A5583D1-ACEA-CE7A-26E3-CC461CE6381E}"/>
                </a:ext>
              </a:extLst>
            </p:cNvPr>
            <p:cNvCxnSpPr>
              <a:cxnSpLocks/>
            </p:cNvCxnSpPr>
            <p:nvPr/>
          </p:nvCxnSpPr>
          <p:spPr>
            <a:xfrm>
              <a:off x="1897856" y="1323975"/>
              <a:ext cx="266700" cy="142875"/>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17" name="TextBox 16">
            <a:extLst>
              <a:ext uri="{FF2B5EF4-FFF2-40B4-BE49-F238E27FC236}">
                <a16:creationId xmlns:a16="http://schemas.microsoft.com/office/drawing/2014/main" id="{0CFDB698-F87D-E24E-CDEE-A192244158AE}"/>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29</a:t>
            </a:fld>
            <a:endParaRPr lang="en-US" dirty="0"/>
          </a:p>
        </p:txBody>
      </p:sp>
    </p:spTree>
    <p:extLst>
      <p:ext uri="{BB962C8B-B14F-4D97-AF65-F5344CB8AC3E}">
        <p14:creationId xmlns:p14="http://schemas.microsoft.com/office/powerpoint/2010/main" val="153034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48"/>
        <p:cNvGrpSpPr/>
        <p:nvPr/>
      </p:nvGrpSpPr>
      <p:grpSpPr>
        <a:xfrm>
          <a:off x="0" y="0"/>
          <a:ext cx="0" cy="0"/>
          <a:chOff x="0" y="0"/>
          <a:chExt cx="0" cy="0"/>
        </a:xfrm>
      </p:grpSpPr>
      <p:sp>
        <p:nvSpPr>
          <p:cNvPr id="4149" name="Google Shape;4149;p36"/>
          <p:cNvSpPr txBox="1">
            <a:spLocks noGrp="1"/>
          </p:cNvSpPr>
          <p:nvPr>
            <p:ph type="title"/>
          </p:nvPr>
        </p:nvSpPr>
        <p:spPr>
          <a:xfrm>
            <a:off x="720000" y="2150850"/>
            <a:ext cx="42063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4150" name="Google Shape;4150;p36"/>
          <p:cNvSpPr txBox="1">
            <a:spLocks noGrp="1"/>
          </p:cNvSpPr>
          <p:nvPr>
            <p:ph type="title" idx="2"/>
          </p:nvPr>
        </p:nvSpPr>
        <p:spPr>
          <a:xfrm>
            <a:off x="720000" y="1114650"/>
            <a:ext cx="1828800" cy="118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4151" name="Google Shape;4151;p36"/>
          <p:cNvSpPr txBox="1">
            <a:spLocks noGrp="1"/>
          </p:cNvSpPr>
          <p:nvPr>
            <p:ph type="subTitle" idx="1"/>
          </p:nvPr>
        </p:nvSpPr>
        <p:spPr>
          <a:xfrm>
            <a:off x="720000" y="2903575"/>
            <a:ext cx="4206300" cy="1620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 dirty="0"/>
              <a:t>Turing Machines (TM)</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dirty="0"/>
              <a:t>The Church-Turing Thesis (CTT)</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dirty="0"/>
              <a:t>Rice’s Theorem </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dirty="0"/>
              <a:t>Turing Completeness</a:t>
            </a:r>
            <a:endParaRPr dirty="0"/>
          </a:p>
        </p:txBody>
      </p:sp>
      <p:grpSp>
        <p:nvGrpSpPr>
          <p:cNvPr id="42" name="Group 41">
            <a:extLst>
              <a:ext uri="{FF2B5EF4-FFF2-40B4-BE49-F238E27FC236}">
                <a16:creationId xmlns:a16="http://schemas.microsoft.com/office/drawing/2014/main" id="{F0EAC41A-78AB-EFE0-4384-B4D1F13424F8}"/>
              </a:ext>
            </a:extLst>
          </p:cNvPr>
          <p:cNvGrpSpPr/>
          <p:nvPr/>
        </p:nvGrpSpPr>
        <p:grpSpPr>
          <a:xfrm>
            <a:off x="5304673" y="799231"/>
            <a:ext cx="2914855" cy="3008038"/>
            <a:chOff x="4926300" y="735906"/>
            <a:chExt cx="2914855" cy="3008038"/>
          </a:xfrm>
        </p:grpSpPr>
        <p:sp>
          <p:nvSpPr>
            <p:cNvPr id="41" name="Oval 40">
              <a:extLst>
                <a:ext uri="{FF2B5EF4-FFF2-40B4-BE49-F238E27FC236}">
                  <a16:creationId xmlns:a16="http://schemas.microsoft.com/office/drawing/2014/main" id="{D92955D6-151C-5771-3FC1-C61550F887FA}"/>
                </a:ext>
              </a:extLst>
            </p:cNvPr>
            <p:cNvSpPr/>
            <p:nvPr/>
          </p:nvSpPr>
          <p:spPr>
            <a:xfrm>
              <a:off x="5019487" y="829671"/>
              <a:ext cx="1347787" cy="1400175"/>
            </a:xfrm>
            <a:prstGeom prst="ellipse">
              <a:avLst/>
            </a:prstGeom>
            <a:solidFill>
              <a:srgbClr val="4E47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F141ED61-0B2F-9475-CBD0-D77781FAA8B0}"/>
                </a:ext>
              </a:extLst>
            </p:cNvPr>
            <p:cNvGrpSpPr/>
            <p:nvPr/>
          </p:nvGrpSpPr>
          <p:grpSpPr>
            <a:xfrm flipH="1">
              <a:off x="4926300" y="735906"/>
              <a:ext cx="2914855" cy="3008038"/>
              <a:chOff x="4207087" y="1525120"/>
              <a:chExt cx="3193549" cy="3143137"/>
            </a:xfrm>
          </p:grpSpPr>
          <p:grpSp>
            <p:nvGrpSpPr>
              <p:cNvPr id="34" name="Google Shape;13474;p75">
                <a:extLst>
                  <a:ext uri="{FF2B5EF4-FFF2-40B4-BE49-F238E27FC236}">
                    <a16:creationId xmlns:a16="http://schemas.microsoft.com/office/drawing/2014/main" id="{A32396E7-0EE2-2CAC-B7BF-35B3B1688378}"/>
                  </a:ext>
                </a:extLst>
              </p:cNvPr>
              <p:cNvGrpSpPr/>
              <p:nvPr/>
            </p:nvGrpSpPr>
            <p:grpSpPr>
              <a:xfrm>
                <a:off x="4207087" y="1525120"/>
                <a:ext cx="3193549" cy="3143137"/>
                <a:chOff x="683125" y="1955275"/>
                <a:chExt cx="299325" cy="294600"/>
              </a:xfrm>
            </p:grpSpPr>
            <p:sp>
              <p:nvSpPr>
                <p:cNvPr id="38" name="Google Shape;13476;p75">
                  <a:extLst>
                    <a:ext uri="{FF2B5EF4-FFF2-40B4-BE49-F238E27FC236}">
                      <a16:creationId xmlns:a16="http://schemas.microsoft.com/office/drawing/2014/main" id="{418B5803-4ECD-91D8-D484-1057238925C3}"/>
                    </a:ext>
                  </a:extLst>
                </p:cNvPr>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gradFill>
                  <a:gsLst>
                    <a:gs pos="0">
                      <a:srgbClr val="FA8789"/>
                    </a:gs>
                    <a:gs pos="100000">
                      <a:srgbClr val="EA950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3477;p75">
                  <a:extLst>
                    <a:ext uri="{FF2B5EF4-FFF2-40B4-BE49-F238E27FC236}">
                      <a16:creationId xmlns:a16="http://schemas.microsoft.com/office/drawing/2014/main" id="{81F6BA96-FCEE-AFA4-1FBC-0502C0DA1ACD}"/>
                    </a:ext>
                  </a:extLst>
                </p:cNvPr>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gradFill>
                  <a:gsLst>
                    <a:gs pos="0">
                      <a:srgbClr val="FA8789"/>
                    </a:gs>
                    <a:gs pos="100000">
                      <a:srgbClr val="EA950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13527;p75">
                <a:extLst>
                  <a:ext uri="{FF2B5EF4-FFF2-40B4-BE49-F238E27FC236}">
                    <a16:creationId xmlns:a16="http://schemas.microsoft.com/office/drawing/2014/main" id="{682B3CA6-0C0C-E1AD-1622-A4090DAB0FDD}"/>
                  </a:ext>
                </a:extLst>
              </p:cNvPr>
              <p:cNvGrpSpPr/>
              <p:nvPr/>
            </p:nvGrpSpPr>
            <p:grpSpPr>
              <a:xfrm>
                <a:off x="6069403" y="1869009"/>
                <a:ext cx="981537" cy="976346"/>
                <a:chOff x="1412450" y="1954475"/>
                <a:chExt cx="297750" cy="296175"/>
              </a:xfrm>
            </p:grpSpPr>
            <p:sp>
              <p:nvSpPr>
                <p:cNvPr id="36" name="Google Shape;13528;p75">
                  <a:extLst>
                    <a:ext uri="{FF2B5EF4-FFF2-40B4-BE49-F238E27FC236}">
                      <a16:creationId xmlns:a16="http://schemas.microsoft.com/office/drawing/2014/main" id="{0B3A2B95-AEF0-2AD8-0124-B27FAE822067}"/>
                    </a:ext>
                  </a:extLst>
                </p:cNvPr>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gradFill>
                  <a:gsLst>
                    <a:gs pos="0">
                      <a:srgbClr val="FA8789"/>
                    </a:gs>
                    <a:gs pos="100000">
                      <a:srgbClr val="EA950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529;p75">
                  <a:extLst>
                    <a:ext uri="{FF2B5EF4-FFF2-40B4-BE49-F238E27FC236}">
                      <a16:creationId xmlns:a16="http://schemas.microsoft.com/office/drawing/2014/main" id="{4708DF69-0982-F71B-516C-2D5708CC3F30}"/>
                    </a:ext>
                  </a:extLst>
                </p:cNvPr>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
        <p:nvSpPr>
          <p:cNvPr id="2" name="TextBox 1">
            <a:extLst>
              <a:ext uri="{FF2B5EF4-FFF2-40B4-BE49-F238E27FC236}">
                <a16:creationId xmlns:a16="http://schemas.microsoft.com/office/drawing/2014/main" id="{D90095C7-C691-03E9-907D-31912E0B7E85}"/>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a:t>
            </a:fld>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C4B3E-9A19-7171-4EAB-41FD7BA481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A0DF78-6116-11C7-F64F-3DA8171A0F38}"/>
              </a:ext>
            </a:extLst>
          </p:cNvPr>
          <p:cNvSpPr>
            <a:spLocks noGrp="1"/>
          </p:cNvSpPr>
          <p:nvPr>
            <p:ph type="title"/>
          </p:nvPr>
        </p:nvSpPr>
        <p:spPr>
          <a:xfrm>
            <a:off x="1797118" y="0"/>
            <a:ext cx="5549763" cy="548700"/>
          </a:xfrm>
        </p:spPr>
        <p:txBody>
          <a:bodyPr/>
          <a:lstStyle/>
          <a:p>
            <a:r>
              <a:rPr lang="en-US" dirty="0"/>
              <a:t>TM made in Proteus - Halting</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1C82C890-C228-9D06-CA72-2C5286C9FDAE}"/>
                  </a:ext>
                </a:extLst>
              </p:cNvPr>
              <p:cNvSpPr txBox="1"/>
              <p:nvPr/>
            </p:nvSpPr>
            <p:spPr>
              <a:xfrm>
                <a:off x="295378" y="790038"/>
                <a:ext cx="3702050" cy="4093428"/>
              </a:xfrm>
              <a:prstGeom prst="rect">
                <a:avLst/>
              </a:prstGeom>
              <a:noFill/>
            </p:spPr>
            <p:txBody>
              <a:bodyPr wrap="square" rtlCol="0">
                <a:spAutoFit/>
              </a:bodyPr>
              <a:lstStyle/>
              <a:p>
                <a:r>
                  <a:rPr lang="en-US" sz="2000" dirty="0">
                    <a:solidFill>
                      <a:schemeClr val="accent6"/>
                    </a:solidFill>
                  </a:rPr>
                  <a:t>If the program wants to halt, it must ensure that all defined cells on the tape are in the “Off” state (i.e. </a:t>
                </a:r>
                <a14:m>
                  <m:oMath xmlns:m="http://schemas.openxmlformats.org/officeDocument/2006/math">
                    <m:r>
                      <a:rPr lang="en-US" sz="2000" dirty="0" smtClean="0">
                        <a:solidFill>
                          <a:schemeClr val="accent6"/>
                        </a:solidFill>
                        <a:latin typeface="Cambria Math" panose="02040503050406030204" pitchFamily="18" charset="0"/>
                      </a:rPr>
                      <m:t>∀</m:t>
                    </m:r>
                    <m:r>
                      <a:rPr lang="en-US" sz="2000" b="0" i="0" dirty="0" smtClean="0">
                        <a:solidFill>
                          <a:schemeClr val="accent6"/>
                        </a:solidFill>
                        <a:latin typeface="Cambria Math" panose="02040503050406030204" pitchFamily="18" charset="0"/>
                      </a:rPr>
                      <m:t> </m:t>
                    </m:r>
                    <m:sSub>
                      <m:sSubPr>
                        <m:ctrlPr>
                          <a:rPr lang="en-US" sz="2000" i="1" dirty="0" smtClean="0">
                            <a:solidFill>
                              <a:schemeClr val="accent6"/>
                            </a:solidFill>
                            <a:latin typeface="Cambria Math" panose="02040503050406030204" pitchFamily="18" charset="0"/>
                          </a:rPr>
                        </m:ctrlPr>
                      </m:sSubPr>
                      <m:e>
                        <m:r>
                          <a:rPr lang="en-US" sz="2000" i="1" dirty="0" smtClean="0">
                            <a:solidFill>
                              <a:schemeClr val="accent6"/>
                            </a:solidFill>
                            <a:latin typeface="Cambria Math" panose="02040503050406030204" pitchFamily="18" charset="0"/>
                          </a:rPr>
                          <m:t>𝑐</m:t>
                        </m:r>
                      </m:e>
                      <m:sub>
                        <m:r>
                          <a:rPr lang="en-US" sz="2000" i="1" dirty="0" smtClean="0">
                            <a:solidFill>
                              <a:schemeClr val="accent6"/>
                            </a:solidFill>
                            <a:latin typeface="Cambria Math" panose="02040503050406030204" pitchFamily="18" charset="0"/>
                          </a:rPr>
                          <m:t>𝑖</m:t>
                        </m:r>
                      </m:sub>
                    </m:sSub>
                  </m:oMath>
                </a14:m>
                <a:r>
                  <a:rPr lang="en-US" sz="2000" dirty="0">
                    <a:solidFill>
                      <a:schemeClr val="accent6"/>
                    </a:solidFill>
                  </a:rPr>
                  <a:t> c</a:t>
                </a:r>
                <a:r>
                  <a:rPr lang="en-US" sz="2000" baseline="-25000" dirty="0">
                    <a:solidFill>
                      <a:schemeClr val="accent6"/>
                    </a:solidFill>
                  </a:rPr>
                  <a:t>i</a:t>
                </a:r>
                <a:r>
                  <a:rPr lang="en-US" sz="2000" dirty="0">
                    <a:solidFill>
                      <a:schemeClr val="accent6"/>
                    </a:solidFill>
                  </a:rPr>
                  <a:t> = “Off”)</a:t>
                </a:r>
              </a:p>
              <a:p>
                <a:endParaRPr lang="en-US" sz="2000" dirty="0">
                  <a:solidFill>
                    <a:schemeClr val="accent6"/>
                  </a:solidFill>
                </a:endParaRPr>
              </a:p>
              <a:p>
                <a:r>
                  <a:rPr lang="en-US" sz="2000" dirty="0">
                    <a:solidFill>
                      <a:schemeClr val="accent6"/>
                    </a:solidFill>
                  </a:rPr>
                  <a:t>It begins by finding the first cell c</a:t>
                </a:r>
                <a:r>
                  <a:rPr lang="en-US" sz="2000" baseline="-25000" dirty="0">
                    <a:solidFill>
                      <a:schemeClr val="accent6"/>
                    </a:solidFill>
                  </a:rPr>
                  <a:t>0</a:t>
                </a:r>
                <a:r>
                  <a:rPr lang="en-US" sz="2000" dirty="0">
                    <a:solidFill>
                      <a:schemeClr val="accent6"/>
                    </a:solidFill>
                  </a:rPr>
                  <a:t> and checks each cell moving to the right one at a time.</a:t>
                </a:r>
              </a:p>
              <a:p>
                <a:endParaRPr lang="en-US" sz="2000" dirty="0">
                  <a:solidFill>
                    <a:schemeClr val="accent6"/>
                  </a:solidFill>
                </a:endParaRPr>
              </a:p>
              <a:p>
                <a:r>
                  <a:rPr lang="en-US" sz="2000" dirty="0">
                    <a:solidFill>
                      <a:schemeClr val="accent6"/>
                    </a:solidFill>
                  </a:rPr>
                  <a:t>If it encounters some c</a:t>
                </a:r>
                <a:r>
                  <a:rPr lang="en-US" sz="2000" baseline="-25000" dirty="0">
                    <a:solidFill>
                      <a:schemeClr val="accent6"/>
                    </a:solidFill>
                  </a:rPr>
                  <a:t>i</a:t>
                </a:r>
                <a:r>
                  <a:rPr lang="en-US" sz="2000" dirty="0">
                    <a:solidFill>
                      <a:schemeClr val="accent6"/>
                    </a:solidFill>
                  </a:rPr>
                  <a:t> not in the “Off” state, then it enters the Read state.</a:t>
                </a:r>
              </a:p>
            </p:txBody>
          </p:sp>
        </mc:Choice>
        <mc:Fallback xmlns="">
          <p:sp>
            <p:nvSpPr>
              <p:cNvPr id="6" name="TextBox 5">
                <a:extLst>
                  <a:ext uri="{FF2B5EF4-FFF2-40B4-BE49-F238E27FC236}">
                    <a16:creationId xmlns:a16="http://schemas.microsoft.com/office/drawing/2014/main" id="{1C82C890-C228-9D06-CA72-2C5286C9FDAE}"/>
                  </a:ext>
                </a:extLst>
              </p:cNvPr>
              <p:cNvSpPr txBox="1">
                <a:spLocks noRot="1" noChangeAspect="1" noMove="1" noResize="1" noEditPoints="1" noAdjustHandles="1" noChangeArrowheads="1" noChangeShapeType="1" noTextEdit="1"/>
              </p:cNvSpPr>
              <p:nvPr/>
            </p:nvSpPr>
            <p:spPr>
              <a:xfrm>
                <a:off x="295378" y="790038"/>
                <a:ext cx="3702050" cy="4093428"/>
              </a:xfrm>
              <a:prstGeom prst="rect">
                <a:avLst/>
              </a:prstGeom>
              <a:blipFill>
                <a:blip r:embed="rId2"/>
                <a:stretch>
                  <a:fillRect l="-1645" t="-745" r="-2138" b="-1937"/>
                </a:stretch>
              </a:blipFill>
            </p:spPr>
            <p:txBody>
              <a:bodyPr/>
              <a:lstStyle/>
              <a:p>
                <a:r>
                  <a:rPr lang="en-US">
                    <a:noFill/>
                  </a:rPr>
                  <a:t> </a:t>
                </a:r>
              </a:p>
            </p:txBody>
          </p:sp>
        </mc:Fallback>
      </mc:AlternateContent>
      <p:sp>
        <p:nvSpPr>
          <p:cNvPr id="7" name="TextBox 6">
            <a:extLst>
              <a:ext uri="{FF2B5EF4-FFF2-40B4-BE49-F238E27FC236}">
                <a16:creationId xmlns:a16="http://schemas.microsoft.com/office/drawing/2014/main" id="{BEC341AB-9050-CFA1-9D19-817818A4EA1B}"/>
              </a:ext>
            </a:extLst>
          </p:cNvPr>
          <p:cNvSpPr txBox="1"/>
          <p:nvPr/>
        </p:nvSpPr>
        <p:spPr>
          <a:xfrm>
            <a:off x="4803884" y="4201477"/>
            <a:ext cx="3592723" cy="707886"/>
          </a:xfrm>
          <a:prstGeom prst="rect">
            <a:avLst/>
          </a:prstGeom>
          <a:noFill/>
        </p:spPr>
        <p:txBody>
          <a:bodyPr wrap="square" rtlCol="0">
            <a:spAutoFit/>
          </a:bodyPr>
          <a:lstStyle/>
          <a:p>
            <a:r>
              <a:rPr lang="en-US" sz="2000" dirty="0">
                <a:solidFill>
                  <a:schemeClr val="accent6"/>
                </a:solidFill>
              </a:rPr>
              <a:t>Halting logic in the partial TM State Diagram</a:t>
            </a:r>
          </a:p>
        </p:txBody>
      </p:sp>
      <p:grpSp>
        <p:nvGrpSpPr>
          <p:cNvPr id="11" name="Group 10">
            <a:extLst>
              <a:ext uri="{FF2B5EF4-FFF2-40B4-BE49-F238E27FC236}">
                <a16:creationId xmlns:a16="http://schemas.microsoft.com/office/drawing/2014/main" id="{DDEAA569-267B-7119-4065-D00B93C6B150}"/>
              </a:ext>
            </a:extLst>
          </p:cNvPr>
          <p:cNvGrpSpPr/>
          <p:nvPr/>
        </p:nvGrpSpPr>
        <p:grpSpPr>
          <a:xfrm>
            <a:off x="4211957" y="588695"/>
            <a:ext cx="4184650" cy="3572786"/>
            <a:chOff x="0" y="-222803"/>
            <a:chExt cx="4184650" cy="3572786"/>
          </a:xfrm>
        </p:grpSpPr>
        <p:pic>
          <p:nvPicPr>
            <p:cNvPr id="4" name="Picture 3" descr="A diagram of a network&#10;&#10;Description automatically generated">
              <a:extLst>
                <a:ext uri="{FF2B5EF4-FFF2-40B4-BE49-F238E27FC236}">
                  <a16:creationId xmlns:a16="http://schemas.microsoft.com/office/drawing/2014/main" id="{D48A1377-8B08-7681-5C9F-E9ABD3D14A6E}"/>
                </a:ext>
              </a:extLst>
            </p:cNvPr>
            <p:cNvPicPr>
              <a:picLocks noChangeAspect="1"/>
            </p:cNvPicPr>
            <p:nvPr/>
          </p:nvPicPr>
          <p:blipFill>
            <a:blip r:embed="rId3"/>
            <a:srcRect l="125" r="38277"/>
            <a:stretch/>
          </p:blipFill>
          <p:spPr>
            <a:xfrm>
              <a:off x="0" y="-222803"/>
              <a:ext cx="4184650" cy="3572786"/>
            </a:xfrm>
            <a:prstGeom prst="rect">
              <a:avLst/>
            </a:prstGeom>
          </p:spPr>
        </p:pic>
        <p:sp>
          <p:nvSpPr>
            <p:cNvPr id="9" name="Flowchart: Process 8">
              <a:extLst>
                <a:ext uri="{FF2B5EF4-FFF2-40B4-BE49-F238E27FC236}">
                  <a16:creationId xmlns:a16="http://schemas.microsoft.com/office/drawing/2014/main" id="{A62E5EF2-A9E4-2C7C-C926-3B5E3D8A4C69}"/>
                </a:ext>
              </a:extLst>
            </p:cNvPr>
            <p:cNvSpPr/>
            <p:nvPr/>
          </p:nvSpPr>
          <p:spPr>
            <a:xfrm rot="5400000">
              <a:off x="2983489" y="1241574"/>
              <a:ext cx="1992213" cy="381000"/>
            </a:xfrm>
            <a:prstGeom prst="flowChartProcess">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owchart: Process 9">
              <a:extLst>
                <a:ext uri="{FF2B5EF4-FFF2-40B4-BE49-F238E27FC236}">
                  <a16:creationId xmlns:a16="http://schemas.microsoft.com/office/drawing/2014/main" id="{4C34018F-4C0A-37A8-6794-4A5F6F13B0F0}"/>
                </a:ext>
              </a:extLst>
            </p:cNvPr>
            <p:cNvSpPr/>
            <p:nvPr/>
          </p:nvSpPr>
          <p:spPr>
            <a:xfrm rot="5071388">
              <a:off x="3017549" y="1826168"/>
              <a:ext cx="1670050" cy="485883"/>
            </a:xfrm>
            <a:prstGeom prst="flowChartProcess">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lowchart: Process 2">
              <a:extLst>
                <a:ext uri="{FF2B5EF4-FFF2-40B4-BE49-F238E27FC236}">
                  <a16:creationId xmlns:a16="http://schemas.microsoft.com/office/drawing/2014/main" id="{AFBEB194-5875-0F1F-028F-7B55DA14E8F2}"/>
                </a:ext>
              </a:extLst>
            </p:cNvPr>
            <p:cNvSpPr/>
            <p:nvPr/>
          </p:nvSpPr>
          <p:spPr>
            <a:xfrm rot="5400000">
              <a:off x="3093770" y="2075154"/>
              <a:ext cx="1670050" cy="485883"/>
            </a:xfrm>
            <a:prstGeom prst="flowChartProcess">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1924ED30-4DC6-6DEB-CC29-6C9577C4D25C}"/>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30</a:t>
            </a:fld>
            <a:endParaRPr lang="en-US" dirty="0"/>
          </a:p>
        </p:txBody>
      </p:sp>
    </p:spTree>
    <p:extLst>
      <p:ext uri="{BB962C8B-B14F-4D97-AF65-F5344CB8AC3E}">
        <p14:creationId xmlns:p14="http://schemas.microsoft.com/office/powerpoint/2010/main" val="5333580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A4F1B-C750-625A-FB82-5156F81AF6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5FB458-3F0F-7C30-55B5-2D2F04DD4576}"/>
              </a:ext>
            </a:extLst>
          </p:cNvPr>
          <p:cNvSpPr>
            <a:spLocks noGrp="1"/>
          </p:cNvSpPr>
          <p:nvPr>
            <p:ph type="title"/>
          </p:nvPr>
        </p:nvSpPr>
        <p:spPr>
          <a:xfrm>
            <a:off x="1797118" y="0"/>
            <a:ext cx="5549763" cy="548700"/>
          </a:xfrm>
        </p:spPr>
        <p:txBody>
          <a:bodyPr/>
          <a:lstStyle/>
          <a:p>
            <a:r>
              <a:rPr lang="en-US" dirty="0"/>
              <a:t>TM made in Proteus - Halting</a:t>
            </a:r>
          </a:p>
        </p:txBody>
      </p:sp>
      <p:sp>
        <p:nvSpPr>
          <p:cNvPr id="6" name="TextBox 5">
            <a:extLst>
              <a:ext uri="{FF2B5EF4-FFF2-40B4-BE49-F238E27FC236}">
                <a16:creationId xmlns:a16="http://schemas.microsoft.com/office/drawing/2014/main" id="{1C5E12A9-1566-5AA4-36BB-294B67EE91A4}"/>
              </a:ext>
            </a:extLst>
          </p:cNvPr>
          <p:cNvSpPr txBox="1"/>
          <p:nvPr/>
        </p:nvSpPr>
        <p:spPr>
          <a:xfrm>
            <a:off x="115441" y="790395"/>
            <a:ext cx="4364587" cy="4093428"/>
          </a:xfrm>
          <a:prstGeom prst="rect">
            <a:avLst/>
          </a:prstGeom>
          <a:noFill/>
        </p:spPr>
        <p:txBody>
          <a:bodyPr wrap="square" rtlCol="0">
            <a:spAutoFit/>
          </a:bodyPr>
          <a:lstStyle/>
          <a:p>
            <a:r>
              <a:rPr lang="en-US" sz="2000" dirty="0">
                <a:solidFill>
                  <a:schemeClr val="accent6"/>
                </a:solidFill>
              </a:rPr>
              <a:t>If instead it encounters a blank, then it has moved past the final predefined cell (</a:t>
            </a:r>
            <a:r>
              <a:rPr lang="en-US" sz="2000" dirty="0" err="1">
                <a:solidFill>
                  <a:schemeClr val="accent6"/>
                </a:solidFill>
              </a:rPr>
              <a:t>c</a:t>
            </a:r>
            <a:r>
              <a:rPr lang="en-US" sz="2000" baseline="-25000" dirty="0" err="1">
                <a:solidFill>
                  <a:schemeClr val="accent6"/>
                </a:solidFill>
              </a:rPr>
              <a:t>n</a:t>
            </a:r>
            <a:r>
              <a:rPr lang="en-US" sz="2000" dirty="0">
                <a:solidFill>
                  <a:schemeClr val="accent6"/>
                </a:solidFill>
              </a:rPr>
              <a:t>). </a:t>
            </a:r>
            <a:r>
              <a:rPr lang="en-US" sz="2000" u="sng" dirty="0">
                <a:solidFill>
                  <a:schemeClr val="accent6"/>
                </a:solidFill>
              </a:rPr>
              <a:t>This means that all cells are in the “Off” state</a:t>
            </a:r>
            <a:r>
              <a:rPr lang="en-US" sz="2000" dirty="0">
                <a:solidFill>
                  <a:schemeClr val="accent6"/>
                </a:solidFill>
              </a:rPr>
              <a:t> (i.e. c</a:t>
            </a:r>
            <a:r>
              <a:rPr lang="en-US" sz="2000" baseline="-25000" dirty="0">
                <a:solidFill>
                  <a:schemeClr val="accent6"/>
                </a:solidFill>
              </a:rPr>
              <a:t>0</a:t>
            </a:r>
            <a:r>
              <a:rPr lang="en-US" sz="2000" dirty="0">
                <a:solidFill>
                  <a:schemeClr val="accent6"/>
                </a:solidFill>
              </a:rPr>
              <a:t>, c</a:t>
            </a:r>
            <a:r>
              <a:rPr lang="en-US" sz="2000" baseline="-25000" dirty="0">
                <a:solidFill>
                  <a:schemeClr val="accent6"/>
                </a:solidFill>
              </a:rPr>
              <a:t>1</a:t>
            </a:r>
            <a:r>
              <a:rPr lang="en-US" sz="2000" dirty="0">
                <a:solidFill>
                  <a:schemeClr val="accent6"/>
                </a:solidFill>
              </a:rPr>
              <a:t>, …, </a:t>
            </a:r>
            <a:r>
              <a:rPr lang="en-US" sz="2000" dirty="0" err="1">
                <a:solidFill>
                  <a:schemeClr val="accent6"/>
                </a:solidFill>
              </a:rPr>
              <a:t>c</a:t>
            </a:r>
            <a:r>
              <a:rPr lang="en-US" sz="2000" baseline="-25000" dirty="0" err="1">
                <a:solidFill>
                  <a:schemeClr val="accent6"/>
                </a:solidFill>
              </a:rPr>
              <a:t>n</a:t>
            </a:r>
            <a:r>
              <a:rPr lang="en-US" sz="2000" dirty="0">
                <a:solidFill>
                  <a:schemeClr val="accent6"/>
                </a:solidFill>
              </a:rPr>
              <a:t> are in the “Off” state).</a:t>
            </a:r>
          </a:p>
          <a:p>
            <a:endParaRPr lang="en-US" sz="2000" dirty="0">
              <a:solidFill>
                <a:schemeClr val="accent6"/>
              </a:solidFill>
            </a:endParaRPr>
          </a:p>
          <a:p>
            <a:r>
              <a:rPr lang="en-US" sz="2000" dirty="0">
                <a:solidFill>
                  <a:schemeClr val="accent6"/>
                </a:solidFill>
              </a:rPr>
              <a:t>In such a case, the program stays at the current cell, enters the “</a:t>
            </a:r>
            <a:r>
              <a:rPr lang="en-US" sz="2000" dirty="0" err="1">
                <a:solidFill>
                  <a:schemeClr val="accent6"/>
                </a:solidFill>
              </a:rPr>
              <a:t>ProgramOff</a:t>
            </a:r>
            <a:r>
              <a:rPr lang="en-US" sz="2000" dirty="0">
                <a:solidFill>
                  <a:schemeClr val="accent6"/>
                </a:solidFill>
              </a:rPr>
              <a:t>” state and </a:t>
            </a:r>
            <a:r>
              <a:rPr lang="en-US" sz="2000" u="sng" dirty="0">
                <a:solidFill>
                  <a:schemeClr val="accent6"/>
                </a:solidFill>
              </a:rPr>
              <a:t>halts</a:t>
            </a:r>
            <a:r>
              <a:rPr lang="en-US" sz="2000" dirty="0">
                <a:solidFill>
                  <a:schemeClr val="accent6"/>
                </a:solidFill>
              </a:rPr>
              <a:t>.</a:t>
            </a:r>
          </a:p>
          <a:p>
            <a:endParaRPr lang="en-US" sz="2000" dirty="0">
              <a:solidFill>
                <a:schemeClr val="accent6"/>
              </a:solidFill>
            </a:endParaRPr>
          </a:p>
          <a:p>
            <a:r>
              <a:rPr lang="en-US" sz="2000" dirty="0">
                <a:solidFill>
                  <a:schemeClr val="accent6"/>
                </a:solidFill>
              </a:rPr>
              <a:t>If an empty program is given, then the RWH immediately moves to the “</a:t>
            </a:r>
            <a:r>
              <a:rPr lang="en-US" sz="2000" dirty="0" err="1">
                <a:solidFill>
                  <a:schemeClr val="accent6"/>
                </a:solidFill>
              </a:rPr>
              <a:t>ProgamOff</a:t>
            </a:r>
            <a:r>
              <a:rPr lang="en-US" sz="2000" dirty="0">
                <a:solidFill>
                  <a:schemeClr val="accent6"/>
                </a:solidFill>
              </a:rPr>
              <a:t>” state.</a:t>
            </a:r>
          </a:p>
        </p:txBody>
      </p:sp>
      <p:sp>
        <p:nvSpPr>
          <p:cNvPr id="7" name="TextBox 6">
            <a:extLst>
              <a:ext uri="{FF2B5EF4-FFF2-40B4-BE49-F238E27FC236}">
                <a16:creationId xmlns:a16="http://schemas.microsoft.com/office/drawing/2014/main" id="{89A8CFDA-2ABF-122C-C0AE-0F066B318470}"/>
              </a:ext>
            </a:extLst>
          </p:cNvPr>
          <p:cNvSpPr txBox="1"/>
          <p:nvPr/>
        </p:nvSpPr>
        <p:spPr>
          <a:xfrm>
            <a:off x="4915659" y="4320418"/>
            <a:ext cx="3592723" cy="707886"/>
          </a:xfrm>
          <a:prstGeom prst="rect">
            <a:avLst/>
          </a:prstGeom>
          <a:noFill/>
        </p:spPr>
        <p:txBody>
          <a:bodyPr wrap="square" rtlCol="0">
            <a:spAutoFit/>
          </a:bodyPr>
          <a:lstStyle/>
          <a:p>
            <a:r>
              <a:rPr lang="en-US" sz="2000" dirty="0">
                <a:solidFill>
                  <a:schemeClr val="accent6"/>
                </a:solidFill>
              </a:rPr>
              <a:t>Halting logic in the partial TM State Diagram</a:t>
            </a:r>
          </a:p>
        </p:txBody>
      </p:sp>
      <p:grpSp>
        <p:nvGrpSpPr>
          <p:cNvPr id="5" name="Group 4">
            <a:extLst>
              <a:ext uri="{FF2B5EF4-FFF2-40B4-BE49-F238E27FC236}">
                <a16:creationId xmlns:a16="http://schemas.microsoft.com/office/drawing/2014/main" id="{A387F2D4-2DC0-493C-28D1-8BDFE4BFEDE9}"/>
              </a:ext>
            </a:extLst>
          </p:cNvPr>
          <p:cNvGrpSpPr/>
          <p:nvPr/>
        </p:nvGrpSpPr>
        <p:grpSpPr>
          <a:xfrm>
            <a:off x="5803900" y="645000"/>
            <a:ext cx="1816240" cy="3579118"/>
            <a:chOff x="5261013" y="488047"/>
            <a:chExt cx="1813027" cy="3572786"/>
          </a:xfrm>
        </p:grpSpPr>
        <p:pic>
          <p:nvPicPr>
            <p:cNvPr id="4" name="Picture 3" descr="A diagram of a network&#10;&#10;Description automatically generated">
              <a:extLst>
                <a:ext uri="{FF2B5EF4-FFF2-40B4-BE49-F238E27FC236}">
                  <a16:creationId xmlns:a16="http://schemas.microsoft.com/office/drawing/2014/main" id="{1170AF00-2821-901A-04FE-002BED902F9B}"/>
                </a:ext>
              </a:extLst>
            </p:cNvPr>
            <p:cNvPicPr>
              <a:picLocks noChangeAspect="1"/>
            </p:cNvPicPr>
            <p:nvPr/>
          </p:nvPicPr>
          <p:blipFill>
            <a:blip r:embed="rId2"/>
            <a:srcRect l="125" r="73187"/>
            <a:stretch/>
          </p:blipFill>
          <p:spPr>
            <a:xfrm>
              <a:off x="5261013" y="488047"/>
              <a:ext cx="1813027" cy="3572786"/>
            </a:xfrm>
            <a:prstGeom prst="rect">
              <a:avLst/>
            </a:prstGeom>
          </p:spPr>
        </p:pic>
        <p:sp>
          <p:nvSpPr>
            <p:cNvPr id="10" name="Flowchart: Process 9">
              <a:extLst>
                <a:ext uri="{FF2B5EF4-FFF2-40B4-BE49-F238E27FC236}">
                  <a16:creationId xmlns:a16="http://schemas.microsoft.com/office/drawing/2014/main" id="{63ADAA18-7905-3251-D8E3-2A42A0DE19F6}"/>
                </a:ext>
              </a:extLst>
            </p:cNvPr>
            <p:cNvSpPr/>
            <p:nvPr/>
          </p:nvSpPr>
          <p:spPr>
            <a:xfrm rot="5400000">
              <a:off x="6492649" y="2659290"/>
              <a:ext cx="996781" cy="142242"/>
            </a:xfrm>
            <a:prstGeom prst="flowChartProcess">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12424EFC-0474-D7A4-2F21-40D9875805DB}"/>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31</a:t>
            </a:fld>
            <a:endParaRPr lang="en-US" dirty="0"/>
          </a:p>
        </p:txBody>
      </p:sp>
    </p:spTree>
    <p:extLst>
      <p:ext uri="{BB962C8B-B14F-4D97-AF65-F5344CB8AC3E}">
        <p14:creationId xmlns:p14="http://schemas.microsoft.com/office/powerpoint/2010/main" val="5707417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C0364-35CB-4882-6BDF-40409AC7D1BE}"/>
              </a:ext>
            </a:extLst>
          </p:cNvPr>
          <p:cNvSpPr>
            <a:spLocks noGrp="1"/>
          </p:cNvSpPr>
          <p:nvPr>
            <p:ph type="title"/>
          </p:nvPr>
        </p:nvSpPr>
        <p:spPr>
          <a:xfrm>
            <a:off x="199300" y="67310"/>
            <a:ext cx="7704000" cy="548700"/>
          </a:xfrm>
        </p:spPr>
        <p:txBody>
          <a:bodyPr/>
          <a:lstStyle/>
          <a:p>
            <a:r>
              <a:rPr lang="en-US" dirty="0"/>
              <a:t>Automata Theory - Formal Definition</a:t>
            </a:r>
          </a:p>
        </p:txBody>
      </p:sp>
      <p:pic>
        <p:nvPicPr>
          <p:cNvPr id="8" name="Picture 7">
            <a:extLst>
              <a:ext uri="{FF2B5EF4-FFF2-40B4-BE49-F238E27FC236}">
                <a16:creationId xmlns:a16="http://schemas.microsoft.com/office/drawing/2014/main" id="{2C3211AE-E0C1-E515-9CB1-25A99629B4B0}"/>
              </a:ext>
            </a:extLst>
          </p:cNvPr>
          <p:cNvPicPr>
            <a:picLocks noChangeAspect="1"/>
          </p:cNvPicPr>
          <p:nvPr/>
        </p:nvPicPr>
        <p:blipFill>
          <a:blip r:embed="rId2"/>
          <a:stretch>
            <a:fillRect/>
          </a:stretch>
        </p:blipFill>
        <p:spPr>
          <a:xfrm>
            <a:off x="6343650" y="671775"/>
            <a:ext cx="2121357" cy="4307533"/>
          </a:xfrm>
          <a:prstGeom prst="rect">
            <a:avLst/>
          </a:prstGeom>
        </p:spPr>
      </p:pic>
      <p:sp>
        <p:nvSpPr>
          <p:cNvPr id="9" name="TextBox 8">
            <a:extLst>
              <a:ext uri="{FF2B5EF4-FFF2-40B4-BE49-F238E27FC236}">
                <a16:creationId xmlns:a16="http://schemas.microsoft.com/office/drawing/2014/main" id="{F6982EC1-E919-8C4A-EF45-5D440576DB1C}"/>
              </a:ext>
            </a:extLst>
          </p:cNvPr>
          <p:cNvSpPr txBox="1"/>
          <p:nvPr/>
        </p:nvSpPr>
        <p:spPr>
          <a:xfrm>
            <a:off x="770353" y="3915954"/>
            <a:ext cx="4357006" cy="400110"/>
          </a:xfrm>
          <a:prstGeom prst="rect">
            <a:avLst/>
          </a:prstGeom>
          <a:noFill/>
        </p:spPr>
        <p:txBody>
          <a:bodyPr wrap="square" rtlCol="0">
            <a:spAutoFit/>
          </a:bodyPr>
          <a:lstStyle/>
          <a:p>
            <a:r>
              <a:rPr lang="en-US" sz="2000" dirty="0">
                <a:solidFill>
                  <a:schemeClr val="accent6"/>
                </a:solidFill>
              </a:rPr>
              <a:t>Formal Automata Definition for a TM</a:t>
            </a:r>
          </a:p>
        </p:txBody>
      </p:sp>
      <p:grpSp>
        <p:nvGrpSpPr>
          <p:cNvPr id="10" name="Group 9">
            <a:extLst>
              <a:ext uri="{FF2B5EF4-FFF2-40B4-BE49-F238E27FC236}">
                <a16:creationId xmlns:a16="http://schemas.microsoft.com/office/drawing/2014/main" id="{4E122E38-71C1-1530-8055-4C4922FC9FDA}"/>
              </a:ext>
            </a:extLst>
          </p:cNvPr>
          <p:cNvGrpSpPr/>
          <p:nvPr/>
        </p:nvGrpSpPr>
        <p:grpSpPr>
          <a:xfrm>
            <a:off x="678993" y="965220"/>
            <a:ext cx="4539727" cy="2849621"/>
            <a:chOff x="1623183" y="1204915"/>
            <a:chExt cx="3393317" cy="2130011"/>
          </a:xfrm>
        </p:grpSpPr>
        <p:pic>
          <p:nvPicPr>
            <p:cNvPr id="6" name="Picture 5">
              <a:extLst>
                <a:ext uri="{FF2B5EF4-FFF2-40B4-BE49-F238E27FC236}">
                  <a16:creationId xmlns:a16="http://schemas.microsoft.com/office/drawing/2014/main" id="{B0C4C4B3-0D89-4118-660C-BFFE33D1773D}"/>
                </a:ext>
              </a:extLst>
            </p:cNvPr>
            <p:cNvPicPr>
              <a:picLocks noChangeAspect="1"/>
            </p:cNvPicPr>
            <p:nvPr/>
          </p:nvPicPr>
          <p:blipFill>
            <a:blip r:embed="rId3"/>
            <a:srcRect r="49167"/>
            <a:stretch/>
          </p:blipFill>
          <p:spPr>
            <a:xfrm>
              <a:off x="1623183" y="1204915"/>
              <a:ext cx="3393317" cy="1755361"/>
            </a:xfrm>
            <a:prstGeom prst="rect">
              <a:avLst/>
            </a:prstGeom>
          </p:spPr>
        </p:pic>
        <p:pic>
          <p:nvPicPr>
            <p:cNvPr id="5" name="Picture 4">
              <a:extLst>
                <a:ext uri="{FF2B5EF4-FFF2-40B4-BE49-F238E27FC236}">
                  <a16:creationId xmlns:a16="http://schemas.microsoft.com/office/drawing/2014/main" id="{75F48ACD-15A6-26D0-CD5F-A7A2FB851539}"/>
                </a:ext>
              </a:extLst>
            </p:cNvPr>
            <p:cNvPicPr>
              <a:picLocks noChangeAspect="1"/>
            </p:cNvPicPr>
            <p:nvPr/>
          </p:nvPicPr>
          <p:blipFill>
            <a:blip r:embed="rId3"/>
            <a:srcRect r="49167"/>
            <a:stretch/>
          </p:blipFill>
          <p:spPr>
            <a:xfrm>
              <a:off x="1623183" y="1579565"/>
              <a:ext cx="3393317" cy="1755361"/>
            </a:xfrm>
            <a:prstGeom prst="rect">
              <a:avLst/>
            </a:prstGeom>
          </p:spPr>
        </p:pic>
        <p:pic>
          <p:nvPicPr>
            <p:cNvPr id="7" name="Picture 6">
              <a:extLst>
                <a:ext uri="{FF2B5EF4-FFF2-40B4-BE49-F238E27FC236}">
                  <a16:creationId xmlns:a16="http://schemas.microsoft.com/office/drawing/2014/main" id="{6840197D-3E2B-8BB7-EE8D-2216570579BA}"/>
                </a:ext>
              </a:extLst>
            </p:cNvPr>
            <p:cNvPicPr>
              <a:picLocks noChangeAspect="1"/>
            </p:cNvPicPr>
            <p:nvPr/>
          </p:nvPicPr>
          <p:blipFill>
            <a:blip r:embed="rId3"/>
            <a:srcRect l="28479" t="28668" r="57063" b="37327"/>
            <a:stretch/>
          </p:blipFill>
          <p:spPr>
            <a:xfrm>
              <a:off x="4051300" y="1447595"/>
              <a:ext cx="965200" cy="596900"/>
            </a:xfrm>
            <a:prstGeom prst="rect">
              <a:avLst/>
            </a:prstGeom>
          </p:spPr>
        </p:pic>
        <p:pic>
          <p:nvPicPr>
            <p:cNvPr id="4" name="Picture 3">
              <a:extLst>
                <a:ext uri="{FF2B5EF4-FFF2-40B4-BE49-F238E27FC236}">
                  <a16:creationId xmlns:a16="http://schemas.microsoft.com/office/drawing/2014/main" id="{C5F78A78-9858-23D0-BBCE-4A5A1B34C46A}"/>
                </a:ext>
              </a:extLst>
            </p:cNvPr>
            <p:cNvPicPr>
              <a:picLocks noChangeAspect="1"/>
            </p:cNvPicPr>
            <p:nvPr/>
          </p:nvPicPr>
          <p:blipFill>
            <a:blip r:embed="rId3"/>
            <a:srcRect l="50738" b="86615"/>
            <a:stretch/>
          </p:blipFill>
          <p:spPr>
            <a:xfrm>
              <a:off x="1642234" y="1579565"/>
              <a:ext cx="3288467" cy="234950"/>
            </a:xfrm>
            <a:prstGeom prst="rect">
              <a:avLst/>
            </a:prstGeom>
          </p:spPr>
        </p:pic>
      </p:grpSp>
      <p:sp>
        <p:nvSpPr>
          <p:cNvPr id="11" name="TextBox 10">
            <a:extLst>
              <a:ext uri="{FF2B5EF4-FFF2-40B4-BE49-F238E27FC236}">
                <a16:creationId xmlns:a16="http://schemas.microsoft.com/office/drawing/2014/main" id="{578EF718-7903-BEEF-F0A5-BE48349E2542}"/>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32</a:t>
            </a:fld>
            <a:endParaRPr lang="en-US" dirty="0"/>
          </a:p>
        </p:txBody>
      </p:sp>
    </p:spTree>
    <p:extLst>
      <p:ext uri="{BB962C8B-B14F-4D97-AF65-F5344CB8AC3E}">
        <p14:creationId xmlns:p14="http://schemas.microsoft.com/office/powerpoint/2010/main" val="26153545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31D177-78A9-7380-3638-47609975965C}"/>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83C6B09A-6974-F934-C60B-4B877F1480C9}"/>
              </a:ext>
            </a:extLst>
          </p:cNvPr>
          <p:cNvSpPr>
            <a:spLocks noGrp="1"/>
          </p:cNvSpPr>
          <p:nvPr>
            <p:ph type="title"/>
          </p:nvPr>
        </p:nvSpPr>
        <p:spPr>
          <a:xfrm>
            <a:off x="257831" y="58636"/>
            <a:ext cx="7704000" cy="548700"/>
          </a:xfrm>
        </p:spPr>
        <p:txBody>
          <a:bodyPr/>
          <a:lstStyle/>
          <a:p>
            <a:r>
              <a:rPr lang="en-US" dirty="0"/>
              <a:t>Conway’s Game of Life</a:t>
            </a:r>
          </a:p>
        </p:txBody>
      </p:sp>
      <p:grpSp>
        <p:nvGrpSpPr>
          <p:cNvPr id="6" name="Group 5">
            <a:extLst>
              <a:ext uri="{FF2B5EF4-FFF2-40B4-BE49-F238E27FC236}">
                <a16:creationId xmlns:a16="http://schemas.microsoft.com/office/drawing/2014/main" id="{5544DFF7-CA92-3261-AEEF-C184C26513A4}"/>
              </a:ext>
            </a:extLst>
          </p:cNvPr>
          <p:cNvGrpSpPr/>
          <p:nvPr/>
        </p:nvGrpSpPr>
        <p:grpSpPr>
          <a:xfrm>
            <a:off x="4607664" y="704848"/>
            <a:ext cx="4174145" cy="4065202"/>
            <a:chOff x="4886195" y="291217"/>
            <a:chExt cx="4174145" cy="4065202"/>
          </a:xfrm>
        </p:grpSpPr>
        <p:pic>
          <p:nvPicPr>
            <p:cNvPr id="3" name="Picture 2" descr="A screenshot of a computer&#10;&#10;Description automatically generated">
              <a:extLst>
                <a:ext uri="{FF2B5EF4-FFF2-40B4-BE49-F238E27FC236}">
                  <a16:creationId xmlns:a16="http://schemas.microsoft.com/office/drawing/2014/main" id="{8454D421-9318-825B-2D72-87EC6A8F72A8}"/>
                </a:ext>
              </a:extLst>
            </p:cNvPr>
            <p:cNvPicPr>
              <a:picLocks noChangeAspect="1"/>
            </p:cNvPicPr>
            <p:nvPr/>
          </p:nvPicPr>
          <p:blipFill>
            <a:blip r:embed="rId3"/>
            <a:stretch>
              <a:fillRect/>
            </a:stretch>
          </p:blipFill>
          <p:spPr>
            <a:xfrm>
              <a:off x="4886195" y="291217"/>
              <a:ext cx="4174145" cy="3757425"/>
            </a:xfrm>
            <a:prstGeom prst="rect">
              <a:avLst/>
            </a:prstGeom>
          </p:spPr>
        </p:pic>
        <p:sp>
          <p:nvSpPr>
            <p:cNvPr id="4" name="TextBox 3">
              <a:extLst>
                <a:ext uri="{FF2B5EF4-FFF2-40B4-BE49-F238E27FC236}">
                  <a16:creationId xmlns:a16="http://schemas.microsoft.com/office/drawing/2014/main" id="{EF23541E-0281-A8A1-C367-3C0A9A38B6F1}"/>
                </a:ext>
              </a:extLst>
            </p:cNvPr>
            <p:cNvSpPr txBox="1"/>
            <p:nvPr/>
          </p:nvSpPr>
          <p:spPr>
            <a:xfrm>
              <a:off x="6281419" y="4048642"/>
              <a:ext cx="1383695" cy="307777"/>
            </a:xfrm>
            <a:prstGeom prst="rect">
              <a:avLst/>
            </a:prstGeom>
            <a:noFill/>
          </p:spPr>
          <p:txBody>
            <a:bodyPr wrap="square" rtlCol="0">
              <a:spAutoFit/>
            </a:bodyPr>
            <a:lstStyle/>
            <a:p>
              <a:r>
                <a:rPr lang="en-US" dirty="0">
                  <a:solidFill>
                    <a:schemeClr val="accent6"/>
                  </a:solidFill>
                </a:rPr>
                <a:t>System Design</a:t>
              </a:r>
            </a:p>
          </p:txBody>
        </p:sp>
      </p:grpSp>
      <p:sp>
        <p:nvSpPr>
          <p:cNvPr id="7" name="TextBox 6">
            <a:extLst>
              <a:ext uri="{FF2B5EF4-FFF2-40B4-BE49-F238E27FC236}">
                <a16:creationId xmlns:a16="http://schemas.microsoft.com/office/drawing/2014/main" id="{C7F479D3-507C-7443-1E53-7333171F0149}"/>
              </a:ext>
            </a:extLst>
          </p:cNvPr>
          <p:cNvSpPr txBox="1"/>
          <p:nvPr/>
        </p:nvSpPr>
        <p:spPr>
          <a:xfrm>
            <a:off x="545070" y="922842"/>
            <a:ext cx="3364982" cy="3693319"/>
          </a:xfrm>
          <a:prstGeom prst="rect">
            <a:avLst/>
          </a:prstGeom>
          <a:noFill/>
        </p:spPr>
        <p:txBody>
          <a:bodyPr wrap="square" rtlCol="0">
            <a:spAutoFit/>
          </a:bodyPr>
          <a:lstStyle/>
          <a:p>
            <a:r>
              <a:rPr lang="en-US" sz="1800" dirty="0">
                <a:solidFill>
                  <a:schemeClr val="accent6"/>
                </a:solidFill>
              </a:rPr>
              <a:t>Create the cartesian plane (2D) of cells using </a:t>
            </a:r>
            <a:r>
              <a:rPr lang="en-US" sz="1800" u="sng" dirty="0">
                <a:solidFill>
                  <a:schemeClr val="accent6"/>
                </a:solidFill>
              </a:rPr>
              <a:t>state machines</a:t>
            </a:r>
          </a:p>
          <a:p>
            <a:endParaRPr lang="en-US" sz="1800" dirty="0">
              <a:solidFill>
                <a:schemeClr val="accent6"/>
              </a:solidFill>
            </a:endParaRPr>
          </a:p>
          <a:p>
            <a:r>
              <a:rPr lang="en-US" sz="1800" dirty="0">
                <a:solidFill>
                  <a:schemeClr val="accent6"/>
                </a:solidFill>
              </a:rPr>
              <a:t>Additional non-planar HSM called the Controller for sending messages</a:t>
            </a:r>
          </a:p>
          <a:p>
            <a:endParaRPr lang="en-US" sz="1800" dirty="0">
              <a:solidFill>
                <a:schemeClr val="accent6"/>
              </a:solidFill>
            </a:endParaRPr>
          </a:p>
          <a:p>
            <a:r>
              <a:rPr lang="en-US" sz="1800" dirty="0">
                <a:solidFill>
                  <a:schemeClr val="accent6"/>
                </a:solidFill>
              </a:rPr>
              <a:t>Messages:</a:t>
            </a:r>
          </a:p>
          <a:p>
            <a:pPr marL="342900" indent="-342900">
              <a:buClr>
                <a:schemeClr val="accent6"/>
              </a:buClr>
              <a:buFont typeface="+mj-lt"/>
              <a:buAutoNum type="arabicPeriod"/>
            </a:pPr>
            <a:r>
              <a:rPr lang="en-US" sz="1800" dirty="0" err="1">
                <a:solidFill>
                  <a:schemeClr val="accent6"/>
                </a:solidFill>
              </a:rPr>
              <a:t>getDisplay</a:t>
            </a:r>
            <a:r>
              <a:rPr lang="en-US" sz="1800" dirty="0">
                <a:solidFill>
                  <a:schemeClr val="accent6"/>
                </a:solidFill>
              </a:rPr>
              <a:t>(</a:t>
            </a:r>
            <a:r>
              <a:rPr lang="en-US" sz="1800" dirty="0" err="1">
                <a:solidFill>
                  <a:schemeClr val="accent6"/>
                </a:solidFill>
              </a:rPr>
              <a:t>myName</a:t>
            </a:r>
            <a:r>
              <a:rPr lang="en-US" sz="1800" dirty="0">
                <a:solidFill>
                  <a:schemeClr val="accent6"/>
                </a:solidFill>
              </a:rPr>
              <a:t>)</a:t>
            </a:r>
          </a:p>
          <a:p>
            <a:pPr marL="342900" indent="-342900">
              <a:buClr>
                <a:schemeClr val="accent6"/>
              </a:buClr>
              <a:buFont typeface="+mj-lt"/>
              <a:buAutoNum type="arabicPeriod"/>
            </a:pPr>
            <a:r>
              <a:rPr lang="en-US" sz="1800" dirty="0" err="1">
                <a:solidFill>
                  <a:schemeClr val="accent6"/>
                </a:solidFill>
              </a:rPr>
              <a:t>calculateNextState</a:t>
            </a:r>
            <a:r>
              <a:rPr lang="en-US" sz="1800" dirty="0">
                <a:solidFill>
                  <a:schemeClr val="accent6"/>
                </a:solidFill>
              </a:rPr>
              <a:t>()</a:t>
            </a:r>
          </a:p>
          <a:p>
            <a:pPr marL="342900" indent="-342900">
              <a:buClr>
                <a:schemeClr val="accent6"/>
              </a:buClr>
              <a:buFont typeface="+mj-lt"/>
              <a:buAutoNum type="arabicPeriod"/>
            </a:pPr>
            <a:r>
              <a:rPr lang="en-US" sz="1800" dirty="0" err="1">
                <a:solidFill>
                  <a:schemeClr val="accent6"/>
                </a:solidFill>
              </a:rPr>
              <a:t>updateAllCells</a:t>
            </a:r>
            <a:r>
              <a:rPr lang="en-US" sz="1800" dirty="0">
                <a:solidFill>
                  <a:schemeClr val="accent6"/>
                </a:solidFill>
              </a:rPr>
              <a:t>()</a:t>
            </a:r>
          </a:p>
          <a:p>
            <a:pPr marL="342900" indent="-342900">
              <a:buClr>
                <a:schemeClr val="accent6"/>
              </a:buClr>
              <a:buFont typeface="+mj-lt"/>
              <a:buAutoNum type="arabicPeriod"/>
            </a:pPr>
            <a:r>
              <a:rPr lang="en-US" sz="1800" dirty="0" err="1">
                <a:solidFill>
                  <a:schemeClr val="accent6"/>
                </a:solidFill>
              </a:rPr>
              <a:t>initializeCellValue</a:t>
            </a:r>
            <a:r>
              <a:rPr lang="en-US" sz="1800" dirty="0">
                <a:solidFill>
                  <a:schemeClr val="accent6"/>
                </a:solidFill>
              </a:rPr>
              <a:t>(Value)</a:t>
            </a:r>
          </a:p>
        </p:txBody>
      </p:sp>
      <p:sp>
        <p:nvSpPr>
          <p:cNvPr id="2" name="TextBox 1">
            <a:extLst>
              <a:ext uri="{FF2B5EF4-FFF2-40B4-BE49-F238E27FC236}">
                <a16:creationId xmlns:a16="http://schemas.microsoft.com/office/drawing/2014/main" id="{43930846-860F-B1E7-309D-1DBA99E678CD}"/>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33</a:t>
            </a:fld>
            <a:endParaRPr lang="en-US" dirty="0"/>
          </a:p>
        </p:txBody>
      </p:sp>
    </p:spTree>
    <p:extLst>
      <p:ext uri="{BB962C8B-B14F-4D97-AF65-F5344CB8AC3E}">
        <p14:creationId xmlns:p14="http://schemas.microsoft.com/office/powerpoint/2010/main" val="16575138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394BB5-987C-D839-F24A-BD1F7A07BAC5}"/>
              </a:ext>
            </a:extLst>
          </p:cNvPr>
          <p:cNvSpPr txBox="1"/>
          <p:nvPr/>
        </p:nvSpPr>
        <p:spPr>
          <a:xfrm>
            <a:off x="100940" y="876336"/>
            <a:ext cx="4876799" cy="3785652"/>
          </a:xfrm>
          <a:prstGeom prst="rect">
            <a:avLst/>
          </a:prstGeom>
          <a:noFill/>
        </p:spPr>
        <p:txBody>
          <a:bodyPr wrap="square" rtlCol="0">
            <a:spAutoFit/>
          </a:bodyPr>
          <a:lstStyle/>
          <a:p>
            <a:r>
              <a:rPr lang="en-US" sz="2000" dirty="0">
                <a:solidFill>
                  <a:schemeClr val="accent6"/>
                </a:solidFill>
              </a:rPr>
              <a:t>Each cell holds the following data:</a:t>
            </a:r>
          </a:p>
          <a:p>
            <a:endParaRPr lang="en-US" sz="2000" dirty="0">
              <a:solidFill>
                <a:schemeClr val="accent6"/>
              </a:solidFill>
            </a:endParaRPr>
          </a:p>
          <a:p>
            <a:pPr marL="342900" indent="-342900">
              <a:buClr>
                <a:schemeClr val="accent6"/>
              </a:buClr>
              <a:buFont typeface="+mj-lt"/>
              <a:buAutoNum type="arabicPeriod"/>
            </a:pPr>
            <a:r>
              <a:rPr lang="en-US" sz="2000" dirty="0">
                <a:solidFill>
                  <a:schemeClr val="accent6"/>
                </a:solidFill>
              </a:rPr>
              <a:t>Local Variables:</a:t>
            </a:r>
          </a:p>
          <a:p>
            <a:pPr marL="800100" lvl="1" indent="-342900">
              <a:buClr>
                <a:schemeClr val="accent6"/>
              </a:buClr>
              <a:buFont typeface="+mj-lt"/>
              <a:buAutoNum type="arabicPeriod"/>
            </a:pPr>
            <a:r>
              <a:rPr lang="en-US" sz="2000" dirty="0" err="1">
                <a:solidFill>
                  <a:schemeClr val="accent6"/>
                </a:solidFill>
              </a:rPr>
              <a:t>myName</a:t>
            </a:r>
            <a:r>
              <a:rPr lang="en-US" sz="2000" dirty="0">
                <a:solidFill>
                  <a:schemeClr val="accent6"/>
                </a:solidFill>
              </a:rPr>
              <a:t> :: String</a:t>
            </a:r>
          </a:p>
          <a:p>
            <a:pPr marL="800100" lvl="1" indent="-342900">
              <a:buClr>
                <a:schemeClr val="accent6"/>
              </a:buClr>
              <a:buFont typeface="+mj-lt"/>
              <a:buAutoNum type="arabicPeriod"/>
            </a:pPr>
            <a:r>
              <a:rPr lang="en-US" sz="2000" dirty="0" err="1">
                <a:solidFill>
                  <a:schemeClr val="accent6"/>
                </a:solidFill>
              </a:rPr>
              <a:t>Xcoord</a:t>
            </a:r>
            <a:r>
              <a:rPr lang="en-US" sz="2000" dirty="0">
                <a:solidFill>
                  <a:schemeClr val="accent6"/>
                </a:solidFill>
              </a:rPr>
              <a:t> :: Int</a:t>
            </a:r>
          </a:p>
          <a:p>
            <a:pPr marL="800100" lvl="1" indent="-342900">
              <a:buClr>
                <a:schemeClr val="accent6"/>
              </a:buClr>
              <a:buFont typeface="+mj-lt"/>
              <a:buAutoNum type="arabicPeriod"/>
            </a:pPr>
            <a:r>
              <a:rPr lang="en-US" sz="2000" dirty="0" err="1">
                <a:solidFill>
                  <a:schemeClr val="accent6"/>
                </a:solidFill>
              </a:rPr>
              <a:t>Ycoord</a:t>
            </a:r>
            <a:r>
              <a:rPr lang="en-US" sz="2000" dirty="0">
                <a:solidFill>
                  <a:schemeClr val="accent6"/>
                </a:solidFill>
              </a:rPr>
              <a:t> :: Int</a:t>
            </a:r>
          </a:p>
          <a:p>
            <a:pPr marL="800100" lvl="1" indent="-342900">
              <a:buClr>
                <a:schemeClr val="accent6"/>
              </a:buClr>
              <a:buFont typeface="+mj-lt"/>
              <a:buAutoNum type="arabicPeriod"/>
            </a:pPr>
            <a:r>
              <a:rPr lang="en-US" sz="2000" dirty="0" err="1">
                <a:solidFill>
                  <a:schemeClr val="accent6"/>
                </a:solidFill>
              </a:rPr>
              <a:t>currCellIsOn</a:t>
            </a:r>
            <a:r>
              <a:rPr lang="en-US" sz="2000" dirty="0">
                <a:solidFill>
                  <a:schemeClr val="accent6"/>
                </a:solidFill>
              </a:rPr>
              <a:t> :: Boolean</a:t>
            </a:r>
          </a:p>
          <a:p>
            <a:pPr marL="800100" lvl="1" indent="-342900">
              <a:buClr>
                <a:schemeClr val="accent6"/>
              </a:buClr>
              <a:buFont typeface="+mj-lt"/>
              <a:buAutoNum type="arabicPeriod"/>
            </a:pPr>
            <a:r>
              <a:rPr lang="en-US" sz="2000" dirty="0" err="1">
                <a:solidFill>
                  <a:schemeClr val="accent6"/>
                </a:solidFill>
              </a:rPr>
              <a:t>nextStateCurrCellIsOn</a:t>
            </a:r>
            <a:r>
              <a:rPr lang="en-US" sz="2000" dirty="0">
                <a:solidFill>
                  <a:schemeClr val="accent6"/>
                </a:solidFill>
              </a:rPr>
              <a:t> :: Boolean</a:t>
            </a:r>
          </a:p>
          <a:p>
            <a:pPr marL="457200" indent="-457200">
              <a:buClr>
                <a:schemeClr val="accent6"/>
              </a:buClr>
              <a:buFont typeface="+mj-lt"/>
              <a:buAutoNum type="arabicPeriod"/>
            </a:pPr>
            <a:r>
              <a:rPr lang="en-US" sz="2000" dirty="0">
                <a:solidFill>
                  <a:schemeClr val="accent6"/>
                </a:solidFill>
              </a:rPr>
              <a:t>States:</a:t>
            </a:r>
          </a:p>
          <a:p>
            <a:pPr marL="800100" lvl="1" indent="-342900">
              <a:buClr>
                <a:schemeClr val="accent6"/>
              </a:buClr>
              <a:buFont typeface="+mj-lt"/>
              <a:buAutoNum type="arabicPeriod"/>
            </a:pPr>
            <a:r>
              <a:rPr lang="en-US" sz="2000" dirty="0">
                <a:solidFill>
                  <a:schemeClr val="accent6"/>
                </a:solidFill>
              </a:rPr>
              <a:t>Display</a:t>
            </a:r>
          </a:p>
          <a:p>
            <a:pPr marL="800100" lvl="1" indent="-342900">
              <a:buClr>
                <a:schemeClr val="accent6"/>
              </a:buClr>
              <a:buFont typeface="+mj-lt"/>
              <a:buAutoNum type="arabicPeriod"/>
            </a:pPr>
            <a:r>
              <a:rPr lang="en-US" sz="2000" dirty="0" err="1">
                <a:solidFill>
                  <a:schemeClr val="accent6"/>
                </a:solidFill>
              </a:rPr>
              <a:t>CalculateNext</a:t>
            </a:r>
            <a:endParaRPr lang="en-US" sz="2000" dirty="0">
              <a:solidFill>
                <a:schemeClr val="accent6"/>
              </a:solidFill>
            </a:endParaRPr>
          </a:p>
          <a:p>
            <a:pPr marL="800100" lvl="1" indent="-342900">
              <a:buClr>
                <a:schemeClr val="accent6"/>
              </a:buClr>
              <a:buFont typeface="+mj-lt"/>
              <a:buAutoNum type="arabicPeriod"/>
            </a:pPr>
            <a:r>
              <a:rPr lang="en-US" sz="2000" dirty="0">
                <a:solidFill>
                  <a:schemeClr val="accent6"/>
                </a:solidFill>
              </a:rPr>
              <a:t>Update</a:t>
            </a:r>
          </a:p>
        </p:txBody>
      </p:sp>
      <p:sp>
        <p:nvSpPr>
          <p:cNvPr id="2" name="Title 1">
            <a:extLst>
              <a:ext uri="{FF2B5EF4-FFF2-40B4-BE49-F238E27FC236}">
                <a16:creationId xmlns:a16="http://schemas.microsoft.com/office/drawing/2014/main" id="{FC9B31F1-AEB9-165B-F2B6-1E88BAC02878}"/>
              </a:ext>
            </a:extLst>
          </p:cNvPr>
          <p:cNvSpPr>
            <a:spLocks noGrp="1"/>
          </p:cNvSpPr>
          <p:nvPr>
            <p:ph type="title"/>
          </p:nvPr>
        </p:nvSpPr>
        <p:spPr>
          <a:xfrm>
            <a:off x="100940" y="0"/>
            <a:ext cx="7477850" cy="693392"/>
          </a:xfrm>
        </p:spPr>
        <p:txBody>
          <a:bodyPr/>
          <a:lstStyle/>
          <a:p>
            <a:r>
              <a:rPr lang="en-US" sz="3000" dirty="0"/>
              <a:t>Conway’s Game of Life - Cells</a:t>
            </a:r>
          </a:p>
        </p:txBody>
      </p:sp>
      <p:sp>
        <p:nvSpPr>
          <p:cNvPr id="6" name="Rectangle 5">
            <a:extLst>
              <a:ext uri="{FF2B5EF4-FFF2-40B4-BE49-F238E27FC236}">
                <a16:creationId xmlns:a16="http://schemas.microsoft.com/office/drawing/2014/main" id="{51E404C7-B673-1D6F-595B-AB0C6D5D60D3}"/>
              </a:ext>
            </a:extLst>
          </p:cNvPr>
          <p:cNvSpPr/>
          <p:nvPr/>
        </p:nvSpPr>
        <p:spPr>
          <a:xfrm>
            <a:off x="5790390" y="876336"/>
            <a:ext cx="1065484" cy="1065484"/>
          </a:xfrm>
          <a:prstGeom prst="rect">
            <a:avLst/>
          </a:prstGeom>
          <a:solidFill>
            <a:schemeClr val="accent4">
              <a:lumMod val="10000"/>
            </a:schemeClr>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solidFill>
              </a:rPr>
              <a:t>(0,0)</a:t>
            </a:r>
          </a:p>
        </p:txBody>
      </p:sp>
      <p:sp>
        <p:nvSpPr>
          <p:cNvPr id="7" name="TextBox 6">
            <a:extLst>
              <a:ext uri="{FF2B5EF4-FFF2-40B4-BE49-F238E27FC236}">
                <a16:creationId xmlns:a16="http://schemas.microsoft.com/office/drawing/2014/main" id="{FCF0E8E4-809C-DAD9-A04E-481D4EFDFDAF}"/>
              </a:ext>
            </a:extLst>
          </p:cNvPr>
          <p:cNvSpPr txBox="1"/>
          <p:nvPr/>
        </p:nvSpPr>
        <p:spPr>
          <a:xfrm>
            <a:off x="5456429" y="2014949"/>
            <a:ext cx="2426144" cy="2862322"/>
          </a:xfrm>
          <a:prstGeom prst="rect">
            <a:avLst/>
          </a:prstGeom>
          <a:noFill/>
        </p:spPr>
        <p:txBody>
          <a:bodyPr wrap="square" rtlCol="0">
            <a:spAutoFit/>
          </a:bodyPr>
          <a:lstStyle/>
          <a:p>
            <a:r>
              <a:rPr lang="en-US" sz="2000" dirty="0">
                <a:solidFill>
                  <a:schemeClr val="accent6"/>
                </a:solidFill>
              </a:rPr>
              <a:t>Local Variables:</a:t>
            </a:r>
          </a:p>
          <a:p>
            <a:pPr marL="285750" indent="-285750">
              <a:buClr>
                <a:schemeClr val="accent6"/>
              </a:buClr>
              <a:buFont typeface="Arial" panose="020B0604020202020204" pitchFamily="34" charset="0"/>
              <a:buChar char="•"/>
            </a:pPr>
            <a:r>
              <a:rPr lang="en-US" sz="2000" dirty="0">
                <a:solidFill>
                  <a:schemeClr val="accent6"/>
                </a:solidFill>
              </a:rPr>
              <a:t>cell00</a:t>
            </a:r>
          </a:p>
          <a:p>
            <a:pPr marL="285750" indent="-285750">
              <a:buClr>
                <a:schemeClr val="accent6"/>
              </a:buClr>
              <a:buFont typeface="Arial" panose="020B0604020202020204" pitchFamily="34" charset="0"/>
              <a:buChar char="•"/>
            </a:pPr>
            <a:r>
              <a:rPr lang="en-US" sz="2000" dirty="0">
                <a:solidFill>
                  <a:schemeClr val="accent6"/>
                </a:solidFill>
              </a:rPr>
              <a:t>0</a:t>
            </a:r>
          </a:p>
          <a:p>
            <a:pPr marL="285750" indent="-285750">
              <a:buClr>
                <a:schemeClr val="accent6"/>
              </a:buClr>
              <a:buFont typeface="Arial" panose="020B0604020202020204" pitchFamily="34" charset="0"/>
              <a:buChar char="•"/>
            </a:pPr>
            <a:r>
              <a:rPr lang="en-US" sz="2000" dirty="0">
                <a:solidFill>
                  <a:schemeClr val="accent6"/>
                </a:solidFill>
              </a:rPr>
              <a:t>0</a:t>
            </a:r>
          </a:p>
          <a:p>
            <a:pPr marL="285750" indent="-285750">
              <a:buClr>
                <a:schemeClr val="accent6"/>
              </a:buClr>
              <a:buFont typeface="Arial" panose="020B0604020202020204" pitchFamily="34" charset="0"/>
              <a:buChar char="•"/>
            </a:pPr>
            <a:r>
              <a:rPr lang="en-US" sz="2000" dirty="0">
                <a:solidFill>
                  <a:schemeClr val="accent6"/>
                </a:solidFill>
              </a:rPr>
              <a:t>false</a:t>
            </a:r>
          </a:p>
          <a:p>
            <a:pPr marL="285750" indent="-285750">
              <a:buClr>
                <a:schemeClr val="accent6"/>
              </a:buClr>
              <a:buFont typeface="Arial" panose="020B0604020202020204" pitchFamily="34" charset="0"/>
              <a:buChar char="•"/>
            </a:pPr>
            <a:r>
              <a:rPr lang="en-US" sz="2000" dirty="0">
                <a:solidFill>
                  <a:schemeClr val="accent6"/>
                </a:solidFill>
              </a:rPr>
              <a:t>false</a:t>
            </a:r>
          </a:p>
          <a:p>
            <a:endParaRPr lang="en-US" sz="2000" dirty="0">
              <a:solidFill>
                <a:schemeClr val="accent6"/>
              </a:solidFill>
            </a:endParaRPr>
          </a:p>
          <a:p>
            <a:r>
              <a:rPr lang="en-US" sz="2000" dirty="0">
                <a:solidFill>
                  <a:schemeClr val="accent6"/>
                </a:solidFill>
              </a:rPr>
              <a:t>Initialized to Display state</a:t>
            </a:r>
          </a:p>
        </p:txBody>
      </p:sp>
      <p:pic>
        <p:nvPicPr>
          <p:cNvPr id="9" name="Picture 8" descr="A screenshot of a computer&#10;&#10;Description automatically generated">
            <a:extLst>
              <a:ext uri="{FF2B5EF4-FFF2-40B4-BE49-F238E27FC236}">
                <a16:creationId xmlns:a16="http://schemas.microsoft.com/office/drawing/2014/main" id="{7978958E-521B-ABDE-9F84-2D0AD0704CDD}"/>
              </a:ext>
            </a:extLst>
          </p:cNvPr>
          <p:cNvPicPr>
            <a:picLocks noChangeAspect="1"/>
          </p:cNvPicPr>
          <p:nvPr/>
        </p:nvPicPr>
        <p:blipFill>
          <a:blip r:embed="rId2">
            <a:alphaModFix/>
          </a:blip>
          <a:stretch>
            <a:fillRect/>
          </a:stretch>
        </p:blipFill>
        <p:spPr>
          <a:xfrm>
            <a:off x="7364148" y="80763"/>
            <a:ext cx="1678912" cy="1511300"/>
          </a:xfrm>
          <a:prstGeom prst="rect">
            <a:avLst/>
          </a:prstGeom>
        </p:spPr>
      </p:pic>
      <p:cxnSp>
        <p:nvCxnSpPr>
          <p:cNvPr id="11" name="Straight Arrow Connector 10">
            <a:extLst>
              <a:ext uri="{FF2B5EF4-FFF2-40B4-BE49-F238E27FC236}">
                <a16:creationId xmlns:a16="http://schemas.microsoft.com/office/drawing/2014/main" id="{1C348A5D-0378-0A48-775A-92B0D8EA67FA}"/>
              </a:ext>
            </a:extLst>
          </p:cNvPr>
          <p:cNvCxnSpPr>
            <a:stCxn id="6" idx="3"/>
          </p:cNvCxnSpPr>
          <p:nvPr/>
        </p:nvCxnSpPr>
        <p:spPr>
          <a:xfrm flipV="1">
            <a:off x="6855874" y="1143000"/>
            <a:ext cx="573626" cy="266078"/>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F232CD0-B63B-829C-7834-121D1C16E22E}"/>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34</a:t>
            </a:fld>
            <a:endParaRPr lang="en-US" dirty="0"/>
          </a:p>
        </p:txBody>
      </p:sp>
    </p:spTree>
    <p:extLst>
      <p:ext uri="{BB962C8B-B14F-4D97-AF65-F5344CB8AC3E}">
        <p14:creationId xmlns:p14="http://schemas.microsoft.com/office/powerpoint/2010/main" val="13313124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C9CC1E-C2F4-6BF3-1177-9C9375DAE5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2AA0D5-2450-550F-8BE3-6A205E26CA6B}"/>
              </a:ext>
            </a:extLst>
          </p:cNvPr>
          <p:cNvSpPr>
            <a:spLocks noGrp="1"/>
          </p:cNvSpPr>
          <p:nvPr>
            <p:ph type="title"/>
          </p:nvPr>
        </p:nvSpPr>
        <p:spPr>
          <a:xfrm>
            <a:off x="670304" y="112312"/>
            <a:ext cx="7704000" cy="548700"/>
          </a:xfrm>
        </p:spPr>
        <p:txBody>
          <a:bodyPr/>
          <a:lstStyle/>
          <a:p>
            <a:r>
              <a:rPr lang="en-US" dirty="0"/>
              <a:t>Conway’s Game of Life - Controller</a:t>
            </a:r>
          </a:p>
        </p:txBody>
      </p:sp>
      <p:sp>
        <p:nvSpPr>
          <p:cNvPr id="3" name="TextBox 2">
            <a:extLst>
              <a:ext uri="{FF2B5EF4-FFF2-40B4-BE49-F238E27FC236}">
                <a16:creationId xmlns:a16="http://schemas.microsoft.com/office/drawing/2014/main" id="{4823CC71-DE0C-752F-4481-7CF4C38B907B}"/>
              </a:ext>
            </a:extLst>
          </p:cNvPr>
          <p:cNvSpPr txBox="1"/>
          <p:nvPr/>
        </p:nvSpPr>
        <p:spPr>
          <a:xfrm>
            <a:off x="406573" y="1050072"/>
            <a:ext cx="5079581" cy="4093428"/>
          </a:xfrm>
          <a:prstGeom prst="rect">
            <a:avLst/>
          </a:prstGeom>
          <a:noFill/>
        </p:spPr>
        <p:txBody>
          <a:bodyPr wrap="square" rtlCol="0">
            <a:spAutoFit/>
          </a:bodyPr>
          <a:lstStyle/>
          <a:p>
            <a:r>
              <a:rPr lang="en-US" sz="2000" dirty="0">
                <a:solidFill>
                  <a:schemeClr val="accent6"/>
                </a:solidFill>
              </a:rPr>
              <a:t>The controller holds the following data:</a:t>
            </a:r>
          </a:p>
          <a:p>
            <a:endParaRPr lang="en-US" sz="2000" dirty="0">
              <a:solidFill>
                <a:schemeClr val="accent6"/>
              </a:solidFill>
            </a:endParaRPr>
          </a:p>
          <a:p>
            <a:pPr marL="457200" indent="-457200">
              <a:buClr>
                <a:schemeClr val="accent6"/>
              </a:buClr>
              <a:buFont typeface="+mj-lt"/>
              <a:buAutoNum type="arabicPeriod"/>
            </a:pPr>
            <a:r>
              <a:rPr lang="en-US" sz="2000" dirty="0">
                <a:solidFill>
                  <a:schemeClr val="accent6"/>
                </a:solidFill>
              </a:rPr>
              <a:t>States:</a:t>
            </a:r>
          </a:p>
          <a:p>
            <a:pPr marL="800100" lvl="1" indent="-342900">
              <a:buClr>
                <a:schemeClr val="accent6"/>
              </a:buClr>
              <a:buFont typeface="+mj-lt"/>
              <a:buAutoNum type="arabicPeriod"/>
            </a:pPr>
            <a:r>
              <a:rPr lang="en-US" sz="2000" dirty="0">
                <a:solidFill>
                  <a:schemeClr val="accent6"/>
                </a:solidFill>
              </a:rPr>
              <a:t>Setup</a:t>
            </a:r>
          </a:p>
          <a:p>
            <a:pPr marL="1371600" lvl="2" indent="-457200">
              <a:buClr>
                <a:schemeClr val="accent6"/>
              </a:buClr>
              <a:buFont typeface="+mj-lt"/>
              <a:buAutoNum type="arabicPeriod"/>
            </a:pPr>
            <a:r>
              <a:rPr lang="en-US" sz="2000" dirty="0">
                <a:solidFill>
                  <a:schemeClr val="accent6"/>
                </a:solidFill>
              </a:rPr>
              <a:t>Sends </a:t>
            </a:r>
            <a:r>
              <a:rPr lang="en-US" sz="2000" dirty="0" err="1">
                <a:solidFill>
                  <a:schemeClr val="accent6"/>
                </a:solidFill>
              </a:rPr>
              <a:t>initializeCell</a:t>
            </a:r>
            <a:r>
              <a:rPr lang="en-US" sz="2000" dirty="0">
                <a:solidFill>
                  <a:schemeClr val="accent6"/>
                </a:solidFill>
              </a:rPr>
              <a:t> with initial state</a:t>
            </a:r>
          </a:p>
          <a:p>
            <a:pPr marL="800100" lvl="1" indent="-342900">
              <a:buClr>
                <a:schemeClr val="accent6"/>
              </a:buClr>
              <a:buFont typeface="+mj-lt"/>
              <a:buAutoNum type="arabicPeriod"/>
            </a:pPr>
            <a:r>
              <a:rPr lang="en-US" sz="2000" dirty="0" err="1">
                <a:solidFill>
                  <a:schemeClr val="accent6"/>
                </a:solidFill>
              </a:rPr>
              <a:t>nextStage</a:t>
            </a:r>
            <a:endParaRPr lang="en-US" sz="2000" dirty="0">
              <a:solidFill>
                <a:schemeClr val="accent6"/>
              </a:solidFill>
            </a:endParaRPr>
          </a:p>
          <a:p>
            <a:pPr marL="1371600" lvl="2" indent="-457200">
              <a:buClr>
                <a:schemeClr val="accent6"/>
              </a:buClr>
              <a:buFont typeface="+mj-lt"/>
              <a:buAutoNum type="arabicPeriod"/>
            </a:pPr>
            <a:r>
              <a:rPr lang="en-US" sz="2000" dirty="0">
                <a:solidFill>
                  <a:schemeClr val="accent6"/>
                </a:solidFill>
              </a:rPr>
              <a:t>Broadcasts to all cells to calculate their next state</a:t>
            </a:r>
          </a:p>
          <a:p>
            <a:pPr marL="1371600" lvl="2" indent="-457200">
              <a:buClr>
                <a:schemeClr val="accent6"/>
              </a:buClr>
              <a:buFont typeface="+mj-lt"/>
              <a:buAutoNum type="arabicPeriod"/>
            </a:pPr>
            <a:r>
              <a:rPr lang="en-US" sz="2000" dirty="0">
                <a:solidFill>
                  <a:schemeClr val="accent6"/>
                </a:solidFill>
              </a:rPr>
              <a:t>Once all cells have updated values, broadcasts to all cells to update to the newly calculated state</a:t>
            </a:r>
          </a:p>
        </p:txBody>
      </p:sp>
      <p:sp>
        <p:nvSpPr>
          <p:cNvPr id="7" name="TextBox 6">
            <a:extLst>
              <a:ext uri="{FF2B5EF4-FFF2-40B4-BE49-F238E27FC236}">
                <a16:creationId xmlns:a16="http://schemas.microsoft.com/office/drawing/2014/main" id="{DC4C3FDD-93BC-721B-0288-1D73D7372686}"/>
              </a:ext>
            </a:extLst>
          </p:cNvPr>
          <p:cNvSpPr txBox="1"/>
          <p:nvPr/>
        </p:nvSpPr>
        <p:spPr>
          <a:xfrm>
            <a:off x="6292646" y="3678126"/>
            <a:ext cx="2081658" cy="307777"/>
          </a:xfrm>
          <a:prstGeom prst="rect">
            <a:avLst/>
          </a:prstGeom>
          <a:noFill/>
        </p:spPr>
        <p:txBody>
          <a:bodyPr wrap="square" rtlCol="0">
            <a:spAutoFit/>
          </a:bodyPr>
          <a:lstStyle/>
          <a:p>
            <a:r>
              <a:rPr lang="en-US" dirty="0">
                <a:solidFill>
                  <a:schemeClr val="accent6"/>
                </a:solidFill>
              </a:rPr>
              <a:t>Initialized to Setup state</a:t>
            </a:r>
          </a:p>
        </p:txBody>
      </p:sp>
      <p:pic>
        <p:nvPicPr>
          <p:cNvPr id="4" name="Picture 3" descr="A screenshot of a computer&#10;&#10;Description automatically generated">
            <a:extLst>
              <a:ext uri="{FF2B5EF4-FFF2-40B4-BE49-F238E27FC236}">
                <a16:creationId xmlns:a16="http://schemas.microsoft.com/office/drawing/2014/main" id="{4E66A0EC-51EA-01F6-6AD4-E1030DA4DD09}"/>
              </a:ext>
            </a:extLst>
          </p:cNvPr>
          <p:cNvPicPr>
            <a:picLocks noChangeAspect="1"/>
          </p:cNvPicPr>
          <p:nvPr/>
        </p:nvPicPr>
        <p:blipFill>
          <a:blip r:embed="rId2">
            <a:alphaModFix/>
          </a:blip>
          <a:stretch>
            <a:fillRect/>
          </a:stretch>
        </p:blipFill>
        <p:spPr>
          <a:xfrm>
            <a:off x="7364148" y="80763"/>
            <a:ext cx="1678912" cy="1511300"/>
          </a:xfrm>
          <a:prstGeom prst="rect">
            <a:avLst/>
          </a:prstGeom>
        </p:spPr>
      </p:pic>
      <p:cxnSp>
        <p:nvCxnSpPr>
          <p:cNvPr id="5" name="Straight Arrow Connector 4">
            <a:extLst>
              <a:ext uri="{FF2B5EF4-FFF2-40B4-BE49-F238E27FC236}">
                <a16:creationId xmlns:a16="http://schemas.microsoft.com/office/drawing/2014/main" id="{8C737EA0-0EDF-F127-4C12-58E1E6BE00C8}"/>
              </a:ext>
            </a:extLst>
          </p:cNvPr>
          <p:cNvCxnSpPr>
            <a:cxnSpLocks/>
            <a:stCxn id="6" idx="0"/>
          </p:cNvCxnSpPr>
          <p:nvPr/>
        </p:nvCxnSpPr>
        <p:spPr>
          <a:xfrm flipV="1">
            <a:off x="7364148" y="1495425"/>
            <a:ext cx="913077" cy="1032504"/>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ED1E36AC-69A5-1C08-DB70-9D1059B3D19E}"/>
              </a:ext>
            </a:extLst>
          </p:cNvPr>
          <p:cNvSpPr/>
          <p:nvPr/>
        </p:nvSpPr>
        <p:spPr>
          <a:xfrm>
            <a:off x="6831406" y="2527929"/>
            <a:ext cx="1065484" cy="1065484"/>
          </a:xfrm>
          <a:prstGeom prst="rect">
            <a:avLst/>
          </a:prstGeom>
          <a:solidFill>
            <a:schemeClr val="accent4">
              <a:lumMod val="10000"/>
            </a:schemeClr>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solidFill>
              </a:rPr>
              <a:t>Controller</a:t>
            </a:r>
          </a:p>
        </p:txBody>
      </p:sp>
      <p:sp>
        <p:nvSpPr>
          <p:cNvPr id="8" name="TextBox 7">
            <a:extLst>
              <a:ext uri="{FF2B5EF4-FFF2-40B4-BE49-F238E27FC236}">
                <a16:creationId xmlns:a16="http://schemas.microsoft.com/office/drawing/2014/main" id="{3B982EFF-E662-8BB2-0246-7384C70CED23}"/>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35</a:t>
            </a:fld>
            <a:endParaRPr lang="en-US" dirty="0"/>
          </a:p>
        </p:txBody>
      </p:sp>
    </p:spTree>
    <p:extLst>
      <p:ext uri="{BB962C8B-B14F-4D97-AF65-F5344CB8AC3E}">
        <p14:creationId xmlns:p14="http://schemas.microsoft.com/office/powerpoint/2010/main" val="38520281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FD792-AA70-022D-F1EE-CE59AF446804}"/>
              </a:ext>
            </a:extLst>
          </p:cNvPr>
          <p:cNvSpPr>
            <a:spLocks noGrp="1"/>
          </p:cNvSpPr>
          <p:nvPr>
            <p:ph type="title"/>
          </p:nvPr>
        </p:nvSpPr>
        <p:spPr>
          <a:xfrm>
            <a:off x="342900" y="0"/>
            <a:ext cx="8081100" cy="548700"/>
          </a:xfrm>
        </p:spPr>
        <p:txBody>
          <a:bodyPr/>
          <a:lstStyle/>
          <a:p>
            <a:r>
              <a:rPr lang="en-US" dirty="0"/>
              <a:t>Conway’s Game of Life written in Proteus</a:t>
            </a:r>
          </a:p>
        </p:txBody>
      </p:sp>
      <p:grpSp>
        <p:nvGrpSpPr>
          <p:cNvPr id="12" name="Group 11">
            <a:extLst>
              <a:ext uri="{FF2B5EF4-FFF2-40B4-BE49-F238E27FC236}">
                <a16:creationId xmlns:a16="http://schemas.microsoft.com/office/drawing/2014/main" id="{1BCFDED9-183D-6E51-4CAF-B34E1A07E4F2}"/>
              </a:ext>
            </a:extLst>
          </p:cNvPr>
          <p:cNvGrpSpPr/>
          <p:nvPr/>
        </p:nvGrpSpPr>
        <p:grpSpPr>
          <a:xfrm>
            <a:off x="1097152" y="669350"/>
            <a:ext cx="6949695" cy="4249337"/>
            <a:chOff x="820035" y="605850"/>
            <a:chExt cx="6949695" cy="4249337"/>
          </a:xfrm>
        </p:grpSpPr>
        <p:sp>
          <p:nvSpPr>
            <p:cNvPr id="11" name="Rectangle 10">
              <a:extLst>
                <a:ext uri="{FF2B5EF4-FFF2-40B4-BE49-F238E27FC236}">
                  <a16:creationId xmlns:a16="http://schemas.microsoft.com/office/drawing/2014/main" id="{615CD793-3598-5524-4667-FC9DBA3D0393}"/>
                </a:ext>
              </a:extLst>
            </p:cNvPr>
            <p:cNvSpPr/>
            <p:nvPr/>
          </p:nvSpPr>
          <p:spPr>
            <a:xfrm>
              <a:off x="820035" y="605850"/>
              <a:ext cx="6949695" cy="4249337"/>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FFA914EA-9F88-D7B6-5A8D-789B74A372D3}"/>
                </a:ext>
              </a:extLst>
            </p:cNvPr>
            <p:cNvGrpSpPr/>
            <p:nvPr/>
          </p:nvGrpSpPr>
          <p:grpSpPr>
            <a:xfrm>
              <a:off x="820035" y="605850"/>
              <a:ext cx="6912503" cy="4249337"/>
              <a:chOff x="820035" y="605850"/>
              <a:chExt cx="6912503" cy="4249337"/>
            </a:xfrm>
          </p:grpSpPr>
          <p:pic>
            <p:nvPicPr>
              <p:cNvPr id="4" name="Picture 3">
                <a:extLst>
                  <a:ext uri="{FF2B5EF4-FFF2-40B4-BE49-F238E27FC236}">
                    <a16:creationId xmlns:a16="http://schemas.microsoft.com/office/drawing/2014/main" id="{E6492567-1AFF-6C5F-8F54-9D81603FBADB}"/>
                  </a:ext>
                </a:extLst>
              </p:cNvPr>
              <p:cNvPicPr>
                <a:picLocks noChangeAspect="1"/>
              </p:cNvPicPr>
              <p:nvPr/>
            </p:nvPicPr>
            <p:blipFill>
              <a:blip r:embed="rId2"/>
              <a:stretch>
                <a:fillRect/>
              </a:stretch>
            </p:blipFill>
            <p:spPr>
              <a:xfrm>
                <a:off x="820035" y="605850"/>
                <a:ext cx="3820003" cy="2213261"/>
              </a:xfrm>
              <a:prstGeom prst="rect">
                <a:avLst/>
              </a:prstGeom>
            </p:spPr>
          </p:pic>
          <p:pic>
            <p:nvPicPr>
              <p:cNvPr id="6" name="Picture 5">
                <a:extLst>
                  <a:ext uri="{FF2B5EF4-FFF2-40B4-BE49-F238E27FC236}">
                    <a16:creationId xmlns:a16="http://schemas.microsoft.com/office/drawing/2014/main" id="{E477AE61-C896-4EF0-4958-5924956D3E13}"/>
                  </a:ext>
                </a:extLst>
              </p:cNvPr>
              <p:cNvPicPr>
                <a:picLocks noChangeAspect="1"/>
              </p:cNvPicPr>
              <p:nvPr/>
            </p:nvPicPr>
            <p:blipFill>
              <a:blip r:embed="rId3"/>
              <a:srcRect b="54380"/>
              <a:stretch/>
            </p:blipFill>
            <p:spPr>
              <a:xfrm>
                <a:off x="1264462" y="2819111"/>
                <a:ext cx="2560623" cy="1914814"/>
              </a:xfrm>
              <a:prstGeom prst="rect">
                <a:avLst/>
              </a:prstGeom>
            </p:spPr>
          </p:pic>
          <p:pic>
            <p:nvPicPr>
              <p:cNvPr id="8" name="Picture 7">
                <a:extLst>
                  <a:ext uri="{FF2B5EF4-FFF2-40B4-BE49-F238E27FC236}">
                    <a16:creationId xmlns:a16="http://schemas.microsoft.com/office/drawing/2014/main" id="{B7CE5527-C660-DBEE-5142-C0EA861DD7AC}"/>
                  </a:ext>
                </a:extLst>
              </p:cNvPr>
              <p:cNvPicPr>
                <a:picLocks noChangeAspect="1"/>
              </p:cNvPicPr>
              <p:nvPr/>
            </p:nvPicPr>
            <p:blipFill>
              <a:blip r:embed="rId4"/>
              <a:stretch>
                <a:fillRect/>
              </a:stretch>
            </p:blipFill>
            <p:spPr>
              <a:xfrm>
                <a:off x="5099497" y="2819111"/>
                <a:ext cx="2633041" cy="2036076"/>
              </a:xfrm>
              <a:prstGeom prst="rect">
                <a:avLst/>
              </a:prstGeom>
            </p:spPr>
          </p:pic>
          <p:pic>
            <p:nvPicPr>
              <p:cNvPr id="9" name="Picture 8">
                <a:extLst>
                  <a:ext uri="{FF2B5EF4-FFF2-40B4-BE49-F238E27FC236}">
                    <a16:creationId xmlns:a16="http://schemas.microsoft.com/office/drawing/2014/main" id="{BA36D32D-C67E-637A-1540-76A1060581F0}"/>
                  </a:ext>
                </a:extLst>
              </p:cNvPr>
              <p:cNvPicPr>
                <a:picLocks noChangeAspect="1"/>
              </p:cNvPicPr>
              <p:nvPr/>
            </p:nvPicPr>
            <p:blipFill>
              <a:blip r:embed="rId3"/>
              <a:srcRect t="45620" r="4288"/>
              <a:stretch/>
            </p:blipFill>
            <p:spPr>
              <a:xfrm>
                <a:off x="5318917" y="605850"/>
                <a:ext cx="2413621" cy="2247898"/>
              </a:xfrm>
              <a:prstGeom prst="rect">
                <a:avLst/>
              </a:prstGeom>
            </p:spPr>
          </p:pic>
        </p:grpSp>
      </p:grpSp>
      <p:sp>
        <p:nvSpPr>
          <p:cNvPr id="13" name="TextBox 12">
            <a:extLst>
              <a:ext uri="{FF2B5EF4-FFF2-40B4-BE49-F238E27FC236}">
                <a16:creationId xmlns:a16="http://schemas.microsoft.com/office/drawing/2014/main" id="{0D111BF5-4CB6-7BF7-42D2-4B84E82CA9DB}"/>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36</a:t>
            </a:fld>
            <a:endParaRPr lang="en-US" dirty="0"/>
          </a:p>
        </p:txBody>
      </p:sp>
    </p:spTree>
    <p:extLst>
      <p:ext uri="{BB962C8B-B14F-4D97-AF65-F5344CB8AC3E}">
        <p14:creationId xmlns:p14="http://schemas.microsoft.com/office/powerpoint/2010/main" val="24363436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61DD4F-06DF-3D89-6094-966B3D193AB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8F7A73B4-69C2-7F05-F094-76073CB5AAC1}"/>
              </a:ext>
            </a:extLst>
          </p:cNvPr>
          <p:cNvSpPr>
            <a:spLocks noGrp="1"/>
          </p:cNvSpPr>
          <p:nvPr>
            <p:ph type="title"/>
          </p:nvPr>
        </p:nvSpPr>
        <p:spPr>
          <a:xfrm>
            <a:off x="303923" y="130810"/>
            <a:ext cx="7704000" cy="548700"/>
          </a:xfrm>
        </p:spPr>
        <p:txBody>
          <a:bodyPr/>
          <a:lstStyle/>
          <a:p>
            <a:r>
              <a:rPr lang="en-US" dirty="0"/>
              <a:t>Rule 110</a:t>
            </a:r>
          </a:p>
        </p:txBody>
      </p:sp>
      <p:grpSp>
        <p:nvGrpSpPr>
          <p:cNvPr id="6" name="Group 5">
            <a:extLst>
              <a:ext uri="{FF2B5EF4-FFF2-40B4-BE49-F238E27FC236}">
                <a16:creationId xmlns:a16="http://schemas.microsoft.com/office/drawing/2014/main" id="{D2246641-7DC5-C018-F6C4-8107198DB445}"/>
              </a:ext>
            </a:extLst>
          </p:cNvPr>
          <p:cNvGrpSpPr/>
          <p:nvPr/>
        </p:nvGrpSpPr>
        <p:grpSpPr>
          <a:xfrm>
            <a:off x="4257523" y="1619512"/>
            <a:ext cx="4657195" cy="1904476"/>
            <a:chOff x="4189790" y="172736"/>
            <a:chExt cx="4657195" cy="1904476"/>
          </a:xfrm>
        </p:grpSpPr>
        <p:pic>
          <p:nvPicPr>
            <p:cNvPr id="3" name="Picture 2" descr="A black screen with white text&#10;&#10;Description automatically generated">
              <a:extLst>
                <a:ext uri="{FF2B5EF4-FFF2-40B4-BE49-F238E27FC236}">
                  <a16:creationId xmlns:a16="http://schemas.microsoft.com/office/drawing/2014/main" id="{B87E36D6-F024-4247-FDAE-E8B312DCA6EB}"/>
                </a:ext>
              </a:extLst>
            </p:cNvPr>
            <p:cNvPicPr>
              <a:picLocks noChangeAspect="1"/>
            </p:cNvPicPr>
            <p:nvPr/>
          </p:nvPicPr>
          <p:blipFill>
            <a:blip r:embed="rId3"/>
            <a:stretch>
              <a:fillRect/>
            </a:stretch>
          </p:blipFill>
          <p:spPr>
            <a:xfrm>
              <a:off x="4189790" y="172736"/>
              <a:ext cx="4657195" cy="1557564"/>
            </a:xfrm>
            <a:prstGeom prst="rect">
              <a:avLst/>
            </a:prstGeom>
          </p:spPr>
        </p:pic>
        <p:sp>
          <p:nvSpPr>
            <p:cNvPr id="4" name="TextBox 3">
              <a:extLst>
                <a:ext uri="{FF2B5EF4-FFF2-40B4-BE49-F238E27FC236}">
                  <a16:creationId xmlns:a16="http://schemas.microsoft.com/office/drawing/2014/main" id="{12C8F2A9-7CF4-AEAB-D3EA-86EE6FEF6484}"/>
                </a:ext>
              </a:extLst>
            </p:cNvPr>
            <p:cNvSpPr txBox="1"/>
            <p:nvPr/>
          </p:nvSpPr>
          <p:spPr>
            <a:xfrm>
              <a:off x="5826539" y="1769435"/>
              <a:ext cx="1383695" cy="307777"/>
            </a:xfrm>
            <a:prstGeom prst="rect">
              <a:avLst/>
            </a:prstGeom>
            <a:noFill/>
          </p:spPr>
          <p:txBody>
            <a:bodyPr wrap="square" rtlCol="0">
              <a:spAutoFit/>
            </a:bodyPr>
            <a:lstStyle/>
            <a:p>
              <a:r>
                <a:rPr lang="en-US" dirty="0">
                  <a:solidFill>
                    <a:schemeClr val="accent6"/>
                  </a:solidFill>
                </a:rPr>
                <a:t>System Design</a:t>
              </a:r>
            </a:p>
          </p:txBody>
        </p:sp>
      </p:grpSp>
      <p:sp>
        <p:nvSpPr>
          <p:cNvPr id="7" name="TextBox 6">
            <a:extLst>
              <a:ext uri="{FF2B5EF4-FFF2-40B4-BE49-F238E27FC236}">
                <a16:creationId xmlns:a16="http://schemas.microsoft.com/office/drawing/2014/main" id="{70B55DDD-E202-189D-59C4-F4E3AD573723}"/>
              </a:ext>
            </a:extLst>
          </p:cNvPr>
          <p:cNvSpPr txBox="1"/>
          <p:nvPr/>
        </p:nvSpPr>
        <p:spPr>
          <a:xfrm>
            <a:off x="82247" y="1000276"/>
            <a:ext cx="4073676" cy="3785652"/>
          </a:xfrm>
          <a:prstGeom prst="rect">
            <a:avLst/>
          </a:prstGeom>
          <a:noFill/>
        </p:spPr>
        <p:txBody>
          <a:bodyPr wrap="square" rtlCol="0">
            <a:spAutoFit/>
          </a:bodyPr>
          <a:lstStyle/>
          <a:p>
            <a:r>
              <a:rPr lang="en-US" sz="2000" dirty="0">
                <a:solidFill>
                  <a:schemeClr val="accent6"/>
                </a:solidFill>
              </a:rPr>
              <a:t>Create the 1D grid of cells using state machines</a:t>
            </a:r>
          </a:p>
          <a:p>
            <a:endParaRPr lang="en-US" sz="2000" dirty="0">
              <a:solidFill>
                <a:schemeClr val="accent6"/>
              </a:solidFill>
            </a:endParaRPr>
          </a:p>
          <a:p>
            <a:r>
              <a:rPr lang="en-US" sz="2000" dirty="0">
                <a:solidFill>
                  <a:schemeClr val="accent6"/>
                </a:solidFill>
              </a:rPr>
              <a:t>Additional non-planar HSM called the Controller for sending messages</a:t>
            </a:r>
          </a:p>
          <a:p>
            <a:endParaRPr lang="en-US" sz="2000" dirty="0">
              <a:solidFill>
                <a:schemeClr val="accent6"/>
              </a:solidFill>
            </a:endParaRPr>
          </a:p>
          <a:p>
            <a:r>
              <a:rPr lang="en-US" sz="2000" dirty="0">
                <a:solidFill>
                  <a:schemeClr val="accent6"/>
                </a:solidFill>
              </a:rPr>
              <a:t>Messages:</a:t>
            </a:r>
          </a:p>
          <a:p>
            <a:pPr marL="342900" indent="-342900">
              <a:buClr>
                <a:schemeClr val="accent6"/>
              </a:buClr>
              <a:buFont typeface="+mj-lt"/>
              <a:buAutoNum type="arabicPeriod"/>
            </a:pPr>
            <a:r>
              <a:rPr lang="en-US" sz="2000" dirty="0" err="1">
                <a:solidFill>
                  <a:schemeClr val="accent6"/>
                </a:solidFill>
              </a:rPr>
              <a:t>getDisplay</a:t>
            </a:r>
            <a:r>
              <a:rPr lang="en-US" sz="2000" dirty="0">
                <a:solidFill>
                  <a:schemeClr val="accent6"/>
                </a:solidFill>
              </a:rPr>
              <a:t>(</a:t>
            </a:r>
            <a:r>
              <a:rPr lang="en-US" sz="2000" dirty="0" err="1">
                <a:solidFill>
                  <a:schemeClr val="accent6"/>
                </a:solidFill>
              </a:rPr>
              <a:t>myName</a:t>
            </a:r>
            <a:r>
              <a:rPr lang="en-US" sz="2000" dirty="0">
                <a:solidFill>
                  <a:schemeClr val="accent6"/>
                </a:solidFill>
              </a:rPr>
              <a:t>)</a:t>
            </a:r>
          </a:p>
          <a:p>
            <a:pPr marL="342900" indent="-342900">
              <a:buClr>
                <a:schemeClr val="accent6"/>
              </a:buClr>
              <a:buFont typeface="+mj-lt"/>
              <a:buAutoNum type="arabicPeriod"/>
            </a:pPr>
            <a:r>
              <a:rPr lang="en-US" sz="2000" dirty="0" err="1">
                <a:solidFill>
                  <a:schemeClr val="accent6"/>
                </a:solidFill>
              </a:rPr>
              <a:t>calculateNextState</a:t>
            </a:r>
            <a:r>
              <a:rPr lang="en-US" sz="2000" dirty="0">
                <a:solidFill>
                  <a:schemeClr val="accent6"/>
                </a:solidFill>
              </a:rPr>
              <a:t>()</a:t>
            </a:r>
          </a:p>
          <a:p>
            <a:pPr marL="342900" indent="-342900">
              <a:buClr>
                <a:schemeClr val="accent6"/>
              </a:buClr>
              <a:buFont typeface="+mj-lt"/>
              <a:buAutoNum type="arabicPeriod"/>
            </a:pPr>
            <a:r>
              <a:rPr lang="en-US" sz="2000" dirty="0" err="1">
                <a:solidFill>
                  <a:schemeClr val="accent6"/>
                </a:solidFill>
              </a:rPr>
              <a:t>updateAllCells</a:t>
            </a:r>
            <a:r>
              <a:rPr lang="en-US" sz="2000" dirty="0">
                <a:solidFill>
                  <a:schemeClr val="accent6"/>
                </a:solidFill>
              </a:rPr>
              <a:t>()</a:t>
            </a:r>
          </a:p>
          <a:p>
            <a:pPr marL="342900" indent="-342900">
              <a:buClr>
                <a:schemeClr val="accent6"/>
              </a:buClr>
              <a:buFont typeface="+mj-lt"/>
              <a:buAutoNum type="arabicPeriod"/>
            </a:pPr>
            <a:r>
              <a:rPr lang="en-US" sz="2000" dirty="0" err="1">
                <a:solidFill>
                  <a:schemeClr val="accent6"/>
                </a:solidFill>
              </a:rPr>
              <a:t>initializeCellValue</a:t>
            </a:r>
            <a:r>
              <a:rPr lang="en-US" sz="2000" dirty="0">
                <a:solidFill>
                  <a:schemeClr val="accent6"/>
                </a:solidFill>
              </a:rPr>
              <a:t>(Value)</a:t>
            </a:r>
          </a:p>
        </p:txBody>
      </p:sp>
      <p:sp>
        <p:nvSpPr>
          <p:cNvPr id="2" name="TextBox 1">
            <a:extLst>
              <a:ext uri="{FF2B5EF4-FFF2-40B4-BE49-F238E27FC236}">
                <a16:creationId xmlns:a16="http://schemas.microsoft.com/office/drawing/2014/main" id="{6F94BAE7-AA68-5F90-3216-A25992030C1B}"/>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37</a:t>
            </a:fld>
            <a:endParaRPr lang="en-US" dirty="0"/>
          </a:p>
        </p:txBody>
      </p:sp>
    </p:spTree>
    <p:extLst>
      <p:ext uri="{BB962C8B-B14F-4D97-AF65-F5344CB8AC3E}">
        <p14:creationId xmlns:p14="http://schemas.microsoft.com/office/powerpoint/2010/main" val="1138066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712F4-C3E0-D7F6-98BB-DA370C1533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35DFC9-261A-2E99-00D0-C780FBB44B9F}"/>
              </a:ext>
            </a:extLst>
          </p:cNvPr>
          <p:cNvSpPr>
            <a:spLocks noGrp="1"/>
          </p:cNvSpPr>
          <p:nvPr>
            <p:ph type="title"/>
          </p:nvPr>
        </p:nvSpPr>
        <p:spPr>
          <a:xfrm>
            <a:off x="267635" y="-259716"/>
            <a:ext cx="5209020" cy="863600"/>
          </a:xfrm>
        </p:spPr>
        <p:txBody>
          <a:bodyPr/>
          <a:lstStyle/>
          <a:p>
            <a:r>
              <a:rPr lang="en-US" sz="3000" dirty="0"/>
              <a:t>Rule 110 - Cells</a:t>
            </a:r>
          </a:p>
        </p:txBody>
      </p:sp>
      <p:sp>
        <p:nvSpPr>
          <p:cNvPr id="4" name="TextBox 3">
            <a:extLst>
              <a:ext uri="{FF2B5EF4-FFF2-40B4-BE49-F238E27FC236}">
                <a16:creationId xmlns:a16="http://schemas.microsoft.com/office/drawing/2014/main" id="{D76796F1-91B9-6D12-701A-5231D99FA439}"/>
              </a:ext>
            </a:extLst>
          </p:cNvPr>
          <p:cNvSpPr txBox="1"/>
          <p:nvPr/>
        </p:nvSpPr>
        <p:spPr>
          <a:xfrm>
            <a:off x="267635" y="793472"/>
            <a:ext cx="4565650" cy="3785652"/>
          </a:xfrm>
          <a:prstGeom prst="rect">
            <a:avLst/>
          </a:prstGeom>
          <a:noFill/>
        </p:spPr>
        <p:txBody>
          <a:bodyPr wrap="square" rtlCol="0">
            <a:spAutoFit/>
          </a:bodyPr>
          <a:lstStyle/>
          <a:p>
            <a:r>
              <a:rPr lang="en-US" sz="2000" dirty="0">
                <a:solidFill>
                  <a:schemeClr val="accent6"/>
                </a:solidFill>
              </a:rPr>
              <a:t>Each cell holds the following data:</a:t>
            </a:r>
          </a:p>
          <a:p>
            <a:endParaRPr lang="en-US" sz="2000" dirty="0">
              <a:solidFill>
                <a:schemeClr val="accent6"/>
              </a:solidFill>
            </a:endParaRPr>
          </a:p>
          <a:p>
            <a:pPr marL="342900" indent="-342900">
              <a:buClr>
                <a:schemeClr val="accent6"/>
              </a:buClr>
              <a:buFont typeface="+mj-lt"/>
              <a:buAutoNum type="arabicPeriod"/>
            </a:pPr>
            <a:r>
              <a:rPr lang="en-US" sz="2000" dirty="0">
                <a:solidFill>
                  <a:schemeClr val="accent6"/>
                </a:solidFill>
              </a:rPr>
              <a:t>Local Variables:</a:t>
            </a:r>
          </a:p>
          <a:p>
            <a:pPr marL="800100" indent="-342900">
              <a:buClr>
                <a:schemeClr val="accent6"/>
              </a:buClr>
              <a:buFont typeface="+mj-lt"/>
              <a:buAutoNum type="arabicPeriod"/>
            </a:pPr>
            <a:r>
              <a:rPr lang="en-US" sz="2000" dirty="0" err="1">
                <a:solidFill>
                  <a:schemeClr val="accent6"/>
                </a:solidFill>
              </a:rPr>
              <a:t>myName</a:t>
            </a:r>
            <a:r>
              <a:rPr lang="en-US" sz="2000" dirty="0">
                <a:solidFill>
                  <a:schemeClr val="accent6"/>
                </a:solidFill>
              </a:rPr>
              <a:t> :: String</a:t>
            </a:r>
          </a:p>
          <a:p>
            <a:pPr marL="800100" indent="-342900">
              <a:buClr>
                <a:schemeClr val="accent6"/>
              </a:buClr>
              <a:buFont typeface="+mj-lt"/>
              <a:buAutoNum type="arabicPeriod"/>
            </a:pPr>
            <a:r>
              <a:rPr lang="en-US" sz="2000" dirty="0">
                <a:solidFill>
                  <a:schemeClr val="accent6"/>
                </a:solidFill>
              </a:rPr>
              <a:t>coord :: Int</a:t>
            </a:r>
          </a:p>
          <a:p>
            <a:pPr marL="800100" lvl="1" indent="-342900">
              <a:buClr>
                <a:schemeClr val="accent6"/>
              </a:buClr>
              <a:buFont typeface="+mj-lt"/>
              <a:buAutoNum type="arabicPeriod"/>
            </a:pPr>
            <a:r>
              <a:rPr lang="en-US" sz="2000" dirty="0" err="1">
                <a:solidFill>
                  <a:schemeClr val="accent6"/>
                </a:solidFill>
              </a:rPr>
              <a:t>currCellIsOn</a:t>
            </a:r>
            <a:r>
              <a:rPr lang="en-US" sz="2000" dirty="0">
                <a:solidFill>
                  <a:schemeClr val="accent6"/>
                </a:solidFill>
              </a:rPr>
              <a:t> :: Boolean</a:t>
            </a:r>
          </a:p>
          <a:p>
            <a:pPr marL="800100" lvl="1" indent="-342900">
              <a:buClr>
                <a:schemeClr val="accent6"/>
              </a:buClr>
              <a:buFont typeface="+mj-lt"/>
              <a:buAutoNum type="arabicPeriod"/>
            </a:pPr>
            <a:r>
              <a:rPr lang="en-US" sz="2000" dirty="0" err="1">
                <a:solidFill>
                  <a:schemeClr val="accent6"/>
                </a:solidFill>
              </a:rPr>
              <a:t>nextStateCurrCellIsOn</a:t>
            </a:r>
            <a:r>
              <a:rPr lang="en-US" sz="2000" dirty="0">
                <a:solidFill>
                  <a:schemeClr val="accent6"/>
                </a:solidFill>
              </a:rPr>
              <a:t> :: Boolean</a:t>
            </a:r>
          </a:p>
          <a:p>
            <a:pPr marL="457200" indent="-457200">
              <a:buClr>
                <a:schemeClr val="accent6"/>
              </a:buClr>
              <a:buFont typeface="+mj-lt"/>
              <a:buAutoNum type="arabicPeriod"/>
            </a:pPr>
            <a:r>
              <a:rPr lang="en-US" sz="2000" dirty="0">
                <a:solidFill>
                  <a:schemeClr val="accent6"/>
                </a:solidFill>
              </a:rPr>
              <a:t>States:</a:t>
            </a:r>
          </a:p>
          <a:p>
            <a:pPr marL="800100" lvl="1" indent="-342900">
              <a:buClr>
                <a:schemeClr val="accent6"/>
              </a:buClr>
              <a:buFont typeface="+mj-lt"/>
              <a:buAutoNum type="arabicPeriod"/>
            </a:pPr>
            <a:r>
              <a:rPr lang="en-US" sz="2000" dirty="0">
                <a:solidFill>
                  <a:schemeClr val="accent6"/>
                </a:solidFill>
              </a:rPr>
              <a:t>Display</a:t>
            </a:r>
          </a:p>
          <a:p>
            <a:pPr marL="800100" lvl="1" indent="-342900">
              <a:buClr>
                <a:schemeClr val="accent6"/>
              </a:buClr>
              <a:buFont typeface="+mj-lt"/>
              <a:buAutoNum type="arabicPeriod"/>
            </a:pPr>
            <a:r>
              <a:rPr lang="en-US" sz="2000" dirty="0" err="1">
                <a:solidFill>
                  <a:schemeClr val="accent6"/>
                </a:solidFill>
              </a:rPr>
              <a:t>CalculateNext</a:t>
            </a:r>
            <a:endParaRPr lang="en-US" sz="2000" dirty="0">
              <a:solidFill>
                <a:schemeClr val="accent6"/>
              </a:solidFill>
            </a:endParaRPr>
          </a:p>
          <a:p>
            <a:pPr marL="800100" lvl="1" indent="-342900">
              <a:buClr>
                <a:schemeClr val="accent6"/>
              </a:buClr>
              <a:buFont typeface="+mj-lt"/>
              <a:buAutoNum type="arabicPeriod"/>
            </a:pPr>
            <a:r>
              <a:rPr lang="en-US" sz="2000" dirty="0">
                <a:solidFill>
                  <a:schemeClr val="accent6"/>
                </a:solidFill>
              </a:rPr>
              <a:t>Update</a:t>
            </a:r>
          </a:p>
        </p:txBody>
      </p:sp>
      <p:sp>
        <p:nvSpPr>
          <p:cNvPr id="8" name="TextBox 7">
            <a:extLst>
              <a:ext uri="{FF2B5EF4-FFF2-40B4-BE49-F238E27FC236}">
                <a16:creationId xmlns:a16="http://schemas.microsoft.com/office/drawing/2014/main" id="{5FBF9CDA-BAB2-E84D-0D19-E26BA0960383}"/>
              </a:ext>
            </a:extLst>
          </p:cNvPr>
          <p:cNvSpPr txBox="1"/>
          <p:nvPr/>
        </p:nvSpPr>
        <p:spPr>
          <a:xfrm>
            <a:off x="5209020" y="2109094"/>
            <a:ext cx="2426144" cy="2554545"/>
          </a:xfrm>
          <a:prstGeom prst="rect">
            <a:avLst/>
          </a:prstGeom>
          <a:noFill/>
        </p:spPr>
        <p:txBody>
          <a:bodyPr wrap="square" rtlCol="0">
            <a:spAutoFit/>
          </a:bodyPr>
          <a:lstStyle/>
          <a:p>
            <a:r>
              <a:rPr lang="en-US" sz="2000" dirty="0">
                <a:solidFill>
                  <a:schemeClr val="accent6"/>
                </a:solidFill>
              </a:rPr>
              <a:t>Local Variables:</a:t>
            </a:r>
          </a:p>
          <a:p>
            <a:pPr marL="285750" indent="-285750">
              <a:buClr>
                <a:schemeClr val="accent6"/>
              </a:buClr>
              <a:buFont typeface="Arial" panose="020B0604020202020204" pitchFamily="34" charset="0"/>
              <a:buChar char="•"/>
            </a:pPr>
            <a:r>
              <a:rPr lang="en-US" sz="2000" dirty="0">
                <a:solidFill>
                  <a:schemeClr val="accent6"/>
                </a:solidFill>
              </a:rPr>
              <a:t>cell00</a:t>
            </a:r>
          </a:p>
          <a:p>
            <a:pPr marL="285750" indent="-285750">
              <a:buClr>
                <a:schemeClr val="accent6"/>
              </a:buClr>
              <a:buFont typeface="Arial" panose="020B0604020202020204" pitchFamily="34" charset="0"/>
              <a:buChar char="•"/>
            </a:pPr>
            <a:r>
              <a:rPr lang="en-US" sz="2000" dirty="0">
                <a:solidFill>
                  <a:schemeClr val="accent6"/>
                </a:solidFill>
              </a:rPr>
              <a:t>0</a:t>
            </a:r>
          </a:p>
          <a:p>
            <a:pPr marL="285750" indent="-285750">
              <a:buClr>
                <a:schemeClr val="accent6"/>
              </a:buClr>
              <a:buFont typeface="Arial" panose="020B0604020202020204" pitchFamily="34" charset="0"/>
              <a:buChar char="•"/>
            </a:pPr>
            <a:r>
              <a:rPr lang="en-US" sz="2000" dirty="0">
                <a:solidFill>
                  <a:schemeClr val="accent6"/>
                </a:solidFill>
              </a:rPr>
              <a:t>false</a:t>
            </a:r>
          </a:p>
          <a:p>
            <a:pPr marL="285750" indent="-285750">
              <a:buClr>
                <a:schemeClr val="accent6"/>
              </a:buClr>
              <a:buFont typeface="Arial" panose="020B0604020202020204" pitchFamily="34" charset="0"/>
              <a:buChar char="•"/>
            </a:pPr>
            <a:r>
              <a:rPr lang="en-US" sz="2000" dirty="0">
                <a:solidFill>
                  <a:schemeClr val="accent6"/>
                </a:solidFill>
              </a:rPr>
              <a:t>false</a:t>
            </a:r>
          </a:p>
          <a:p>
            <a:endParaRPr lang="en-US" sz="2000" dirty="0">
              <a:solidFill>
                <a:schemeClr val="accent6"/>
              </a:solidFill>
            </a:endParaRPr>
          </a:p>
          <a:p>
            <a:r>
              <a:rPr lang="en-US" sz="2000" dirty="0">
                <a:solidFill>
                  <a:schemeClr val="accent6"/>
                </a:solidFill>
              </a:rPr>
              <a:t>Initialized to Display state</a:t>
            </a:r>
          </a:p>
        </p:txBody>
      </p:sp>
      <p:pic>
        <p:nvPicPr>
          <p:cNvPr id="9" name="Picture 8" descr="A black screen with white text&#10;&#10;Description automatically generated">
            <a:extLst>
              <a:ext uri="{FF2B5EF4-FFF2-40B4-BE49-F238E27FC236}">
                <a16:creationId xmlns:a16="http://schemas.microsoft.com/office/drawing/2014/main" id="{D5D790F9-F4E1-7631-E5B9-F9A05EB98C53}"/>
              </a:ext>
            </a:extLst>
          </p:cNvPr>
          <p:cNvPicPr>
            <a:picLocks noChangeAspect="1"/>
          </p:cNvPicPr>
          <p:nvPr/>
        </p:nvPicPr>
        <p:blipFill>
          <a:blip r:embed="rId2"/>
          <a:stretch>
            <a:fillRect/>
          </a:stretch>
        </p:blipFill>
        <p:spPr>
          <a:xfrm>
            <a:off x="6498292" y="55184"/>
            <a:ext cx="2582208" cy="863600"/>
          </a:xfrm>
          <a:prstGeom prst="rect">
            <a:avLst/>
          </a:prstGeom>
        </p:spPr>
      </p:pic>
      <p:cxnSp>
        <p:nvCxnSpPr>
          <p:cNvPr id="63" name="Straight Arrow Connector 62">
            <a:extLst>
              <a:ext uri="{FF2B5EF4-FFF2-40B4-BE49-F238E27FC236}">
                <a16:creationId xmlns:a16="http://schemas.microsoft.com/office/drawing/2014/main" id="{295E3443-1830-0204-E25A-36FF542D9CC0}"/>
              </a:ext>
            </a:extLst>
          </p:cNvPr>
          <p:cNvCxnSpPr>
            <a:cxnSpLocks/>
          </p:cNvCxnSpPr>
          <p:nvPr/>
        </p:nvCxnSpPr>
        <p:spPr>
          <a:xfrm flipV="1">
            <a:off x="5804230" y="172084"/>
            <a:ext cx="762439" cy="769485"/>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9531AA19-D188-85EB-46CB-77E901FE284E}"/>
              </a:ext>
            </a:extLst>
          </p:cNvPr>
          <p:cNvSpPr/>
          <p:nvPr/>
        </p:nvSpPr>
        <p:spPr>
          <a:xfrm>
            <a:off x="5271488" y="941569"/>
            <a:ext cx="1065484" cy="1065484"/>
          </a:xfrm>
          <a:prstGeom prst="rect">
            <a:avLst/>
          </a:prstGeom>
          <a:solidFill>
            <a:schemeClr val="accent4">
              <a:lumMod val="10000"/>
            </a:schemeClr>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solidFill>
              </a:rPr>
              <a:t>0</a:t>
            </a:r>
          </a:p>
        </p:txBody>
      </p:sp>
      <p:sp>
        <p:nvSpPr>
          <p:cNvPr id="3" name="TextBox 2">
            <a:extLst>
              <a:ext uri="{FF2B5EF4-FFF2-40B4-BE49-F238E27FC236}">
                <a16:creationId xmlns:a16="http://schemas.microsoft.com/office/drawing/2014/main" id="{3348BAE2-5440-8DC6-488F-2BEA901488BD}"/>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38</a:t>
            </a:fld>
            <a:endParaRPr lang="en-US" dirty="0"/>
          </a:p>
        </p:txBody>
      </p:sp>
    </p:spTree>
    <p:extLst>
      <p:ext uri="{BB962C8B-B14F-4D97-AF65-F5344CB8AC3E}">
        <p14:creationId xmlns:p14="http://schemas.microsoft.com/office/powerpoint/2010/main" val="13873423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FA088-AAAA-2FD9-4463-D1353DF5E63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608258F-2FA5-E7F5-42B9-E8F90D3EB9D9}"/>
              </a:ext>
            </a:extLst>
          </p:cNvPr>
          <p:cNvSpPr txBox="1"/>
          <p:nvPr/>
        </p:nvSpPr>
        <p:spPr>
          <a:xfrm>
            <a:off x="177800" y="918784"/>
            <a:ext cx="5213350" cy="4093428"/>
          </a:xfrm>
          <a:prstGeom prst="rect">
            <a:avLst/>
          </a:prstGeom>
          <a:noFill/>
        </p:spPr>
        <p:txBody>
          <a:bodyPr wrap="square" rtlCol="0">
            <a:spAutoFit/>
          </a:bodyPr>
          <a:lstStyle/>
          <a:p>
            <a:r>
              <a:rPr lang="en-US" sz="2000" dirty="0">
                <a:solidFill>
                  <a:schemeClr val="accent6"/>
                </a:solidFill>
              </a:rPr>
              <a:t>The controller holds the following data:</a:t>
            </a:r>
          </a:p>
          <a:p>
            <a:endParaRPr lang="en-US" sz="2000" dirty="0">
              <a:solidFill>
                <a:schemeClr val="accent6"/>
              </a:solidFill>
            </a:endParaRPr>
          </a:p>
          <a:p>
            <a:pPr marL="457200" indent="-457200">
              <a:buClr>
                <a:schemeClr val="accent6"/>
              </a:buClr>
              <a:buFont typeface="+mj-lt"/>
              <a:buAutoNum type="arabicPeriod"/>
            </a:pPr>
            <a:r>
              <a:rPr lang="en-US" sz="2000" dirty="0">
                <a:solidFill>
                  <a:schemeClr val="accent6"/>
                </a:solidFill>
              </a:rPr>
              <a:t>States:</a:t>
            </a:r>
          </a:p>
          <a:p>
            <a:pPr marL="800100" lvl="1" indent="-342900">
              <a:buClr>
                <a:schemeClr val="accent6"/>
              </a:buClr>
              <a:buFont typeface="+mj-lt"/>
              <a:buAutoNum type="arabicPeriod"/>
            </a:pPr>
            <a:r>
              <a:rPr lang="en-US" sz="2000" dirty="0">
                <a:solidFill>
                  <a:schemeClr val="accent6"/>
                </a:solidFill>
              </a:rPr>
              <a:t>Setup</a:t>
            </a:r>
          </a:p>
          <a:p>
            <a:pPr marL="1371600" lvl="2" indent="-457200">
              <a:buClr>
                <a:schemeClr val="accent6"/>
              </a:buClr>
              <a:buFont typeface="+mj-lt"/>
              <a:buAutoNum type="arabicPeriod"/>
            </a:pPr>
            <a:r>
              <a:rPr lang="en-US" sz="2000" dirty="0">
                <a:solidFill>
                  <a:schemeClr val="accent6"/>
                </a:solidFill>
              </a:rPr>
              <a:t>Sends </a:t>
            </a:r>
            <a:r>
              <a:rPr lang="en-US" sz="2000" dirty="0" err="1">
                <a:solidFill>
                  <a:schemeClr val="accent6"/>
                </a:solidFill>
              </a:rPr>
              <a:t>initializeCell</a:t>
            </a:r>
            <a:r>
              <a:rPr lang="en-US" sz="2000" dirty="0">
                <a:solidFill>
                  <a:schemeClr val="accent6"/>
                </a:solidFill>
              </a:rPr>
              <a:t> with initial state</a:t>
            </a:r>
          </a:p>
          <a:p>
            <a:pPr marL="800100" lvl="1" indent="-342900">
              <a:buClr>
                <a:schemeClr val="accent6"/>
              </a:buClr>
              <a:buFont typeface="+mj-lt"/>
              <a:buAutoNum type="arabicPeriod"/>
            </a:pPr>
            <a:r>
              <a:rPr lang="en-US" sz="2000" dirty="0" err="1">
                <a:solidFill>
                  <a:schemeClr val="accent6"/>
                </a:solidFill>
              </a:rPr>
              <a:t>nextStage</a:t>
            </a:r>
            <a:endParaRPr lang="en-US" sz="2000" dirty="0">
              <a:solidFill>
                <a:schemeClr val="accent6"/>
              </a:solidFill>
            </a:endParaRPr>
          </a:p>
          <a:p>
            <a:pPr marL="1371600" lvl="2" indent="-457200">
              <a:buClr>
                <a:schemeClr val="accent6"/>
              </a:buClr>
              <a:buFont typeface="+mj-lt"/>
              <a:buAutoNum type="arabicPeriod"/>
            </a:pPr>
            <a:r>
              <a:rPr lang="en-US" sz="2000" dirty="0">
                <a:solidFill>
                  <a:schemeClr val="accent6"/>
                </a:solidFill>
              </a:rPr>
              <a:t>Broadcasts to all cells to calculate their next state</a:t>
            </a:r>
          </a:p>
          <a:p>
            <a:pPr marL="1371600" lvl="2" indent="-457200">
              <a:buClr>
                <a:schemeClr val="accent6"/>
              </a:buClr>
              <a:buFont typeface="+mj-lt"/>
              <a:buAutoNum type="arabicPeriod"/>
            </a:pPr>
            <a:r>
              <a:rPr lang="en-US" sz="2000" dirty="0">
                <a:solidFill>
                  <a:schemeClr val="accent6"/>
                </a:solidFill>
              </a:rPr>
              <a:t>Once all cells have updated values, broadcasts to all cells to update to the newly calculated state</a:t>
            </a:r>
          </a:p>
        </p:txBody>
      </p:sp>
      <p:sp>
        <p:nvSpPr>
          <p:cNvPr id="2" name="Title 1">
            <a:extLst>
              <a:ext uri="{FF2B5EF4-FFF2-40B4-BE49-F238E27FC236}">
                <a16:creationId xmlns:a16="http://schemas.microsoft.com/office/drawing/2014/main" id="{4838F43E-0C9F-1C30-2FE2-75D632434337}"/>
              </a:ext>
            </a:extLst>
          </p:cNvPr>
          <p:cNvSpPr>
            <a:spLocks noGrp="1"/>
          </p:cNvSpPr>
          <p:nvPr>
            <p:ph type="title"/>
          </p:nvPr>
        </p:nvSpPr>
        <p:spPr>
          <a:xfrm>
            <a:off x="520700" y="55184"/>
            <a:ext cx="3873500" cy="666750"/>
          </a:xfrm>
        </p:spPr>
        <p:txBody>
          <a:bodyPr/>
          <a:lstStyle/>
          <a:p>
            <a:r>
              <a:rPr lang="en-US" sz="3000" dirty="0"/>
              <a:t>Rule 110 - Controller</a:t>
            </a:r>
          </a:p>
        </p:txBody>
      </p:sp>
      <p:sp>
        <p:nvSpPr>
          <p:cNvPr id="7" name="TextBox 6">
            <a:extLst>
              <a:ext uri="{FF2B5EF4-FFF2-40B4-BE49-F238E27FC236}">
                <a16:creationId xmlns:a16="http://schemas.microsoft.com/office/drawing/2014/main" id="{DCD2E423-A11E-B36A-BEF2-D513F5E1ABEB}"/>
              </a:ext>
            </a:extLst>
          </p:cNvPr>
          <p:cNvSpPr txBox="1"/>
          <p:nvPr/>
        </p:nvSpPr>
        <p:spPr>
          <a:xfrm>
            <a:off x="6240278" y="2910017"/>
            <a:ext cx="2068335" cy="307777"/>
          </a:xfrm>
          <a:prstGeom prst="rect">
            <a:avLst/>
          </a:prstGeom>
          <a:noFill/>
        </p:spPr>
        <p:txBody>
          <a:bodyPr wrap="square" rtlCol="0">
            <a:spAutoFit/>
          </a:bodyPr>
          <a:lstStyle/>
          <a:p>
            <a:r>
              <a:rPr lang="en-US" dirty="0">
                <a:solidFill>
                  <a:schemeClr val="accent6"/>
                </a:solidFill>
              </a:rPr>
              <a:t>Initialized to Setup state</a:t>
            </a:r>
          </a:p>
        </p:txBody>
      </p:sp>
      <p:pic>
        <p:nvPicPr>
          <p:cNvPr id="8" name="Picture 7" descr="A black screen with white text&#10;&#10;Description automatically generated">
            <a:extLst>
              <a:ext uri="{FF2B5EF4-FFF2-40B4-BE49-F238E27FC236}">
                <a16:creationId xmlns:a16="http://schemas.microsoft.com/office/drawing/2014/main" id="{B3B4ED05-CDFA-0615-2A91-30A38A8B5682}"/>
              </a:ext>
            </a:extLst>
          </p:cNvPr>
          <p:cNvPicPr>
            <a:picLocks noChangeAspect="1"/>
          </p:cNvPicPr>
          <p:nvPr/>
        </p:nvPicPr>
        <p:blipFill>
          <a:blip r:embed="rId2"/>
          <a:stretch>
            <a:fillRect/>
          </a:stretch>
        </p:blipFill>
        <p:spPr>
          <a:xfrm>
            <a:off x="6498292" y="55184"/>
            <a:ext cx="2582208" cy="863600"/>
          </a:xfrm>
          <a:prstGeom prst="rect">
            <a:avLst/>
          </a:prstGeom>
        </p:spPr>
      </p:pic>
      <p:cxnSp>
        <p:nvCxnSpPr>
          <p:cNvPr id="9" name="Straight Arrow Connector 8">
            <a:extLst>
              <a:ext uri="{FF2B5EF4-FFF2-40B4-BE49-F238E27FC236}">
                <a16:creationId xmlns:a16="http://schemas.microsoft.com/office/drawing/2014/main" id="{BC59231F-C6F9-A5A5-82F1-C16279BED0C9}"/>
              </a:ext>
            </a:extLst>
          </p:cNvPr>
          <p:cNvCxnSpPr>
            <a:cxnSpLocks/>
            <a:stCxn id="6" idx="0"/>
          </p:cNvCxnSpPr>
          <p:nvPr/>
        </p:nvCxnSpPr>
        <p:spPr>
          <a:xfrm flipV="1">
            <a:off x="7274446" y="807084"/>
            <a:ext cx="532742" cy="1021747"/>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0F05D780-0EAF-962F-A66E-F5F86802ADA2}"/>
              </a:ext>
            </a:extLst>
          </p:cNvPr>
          <p:cNvSpPr/>
          <p:nvPr/>
        </p:nvSpPr>
        <p:spPr>
          <a:xfrm>
            <a:off x="6741704" y="1828831"/>
            <a:ext cx="1065484" cy="1065484"/>
          </a:xfrm>
          <a:prstGeom prst="rect">
            <a:avLst/>
          </a:prstGeom>
          <a:solidFill>
            <a:schemeClr val="accent4">
              <a:lumMod val="10000"/>
            </a:schemeClr>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solidFill>
              </a:rPr>
              <a:t>Controller</a:t>
            </a:r>
          </a:p>
        </p:txBody>
      </p:sp>
      <p:sp>
        <p:nvSpPr>
          <p:cNvPr id="4" name="TextBox 3">
            <a:extLst>
              <a:ext uri="{FF2B5EF4-FFF2-40B4-BE49-F238E27FC236}">
                <a16:creationId xmlns:a16="http://schemas.microsoft.com/office/drawing/2014/main" id="{7ACAB924-B442-83E3-3B45-B04436C59D17}"/>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39</a:t>
            </a:fld>
            <a:endParaRPr lang="en-US" dirty="0"/>
          </a:p>
        </p:txBody>
      </p:sp>
    </p:spTree>
    <p:extLst>
      <p:ext uri="{BB962C8B-B14F-4D97-AF65-F5344CB8AC3E}">
        <p14:creationId xmlns:p14="http://schemas.microsoft.com/office/powerpoint/2010/main" val="1623533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B6FF3D-6770-1858-9529-1BD80750601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2674D173-E12B-15D6-0D6D-2AAEDBA8FB9C}"/>
              </a:ext>
            </a:extLst>
          </p:cNvPr>
          <p:cNvSpPr>
            <a:spLocks noGrp="1"/>
          </p:cNvSpPr>
          <p:nvPr>
            <p:ph type="title"/>
          </p:nvPr>
        </p:nvSpPr>
        <p:spPr/>
        <p:txBody>
          <a:bodyPr/>
          <a:lstStyle/>
          <a:p>
            <a:r>
              <a:rPr lang="en-US" dirty="0"/>
              <a:t>The Turing Machine</a:t>
            </a:r>
          </a:p>
        </p:txBody>
      </p:sp>
      <p:grpSp>
        <p:nvGrpSpPr>
          <p:cNvPr id="55" name="Group 54">
            <a:extLst>
              <a:ext uri="{FF2B5EF4-FFF2-40B4-BE49-F238E27FC236}">
                <a16:creationId xmlns:a16="http://schemas.microsoft.com/office/drawing/2014/main" id="{6BE93CB4-BCD3-6BFA-0440-85C8A481BB93}"/>
              </a:ext>
            </a:extLst>
          </p:cNvPr>
          <p:cNvGrpSpPr/>
          <p:nvPr/>
        </p:nvGrpSpPr>
        <p:grpSpPr>
          <a:xfrm>
            <a:off x="40481" y="1195387"/>
            <a:ext cx="9063038" cy="548700"/>
            <a:chOff x="0" y="3309938"/>
            <a:chExt cx="9063038" cy="548700"/>
          </a:xfrm>
        </p:grpSpPr>
        <p:sp>
          <p:nvSpPr>
            <p:cNvPr id="2" name="Rectangle 1">
              <a:extLst>
                <a:ext uri="{FF2B5EF4-FFF2-40B4-BE49-F238E27FC236}">
                  <a16:creationId xmlns:a16="http://schemas.microsoft.com/office/drawing/2014/main" id="{930B342B-7290-F679-7CF7-E15824E0C73E}"/>
                </a:ext>
              </a:extLst>
            </p:cNvPr>
            <p:cNvSpPr/>
            <p:nvPr/>
          </p:nvSpPr>
          <p:spPr>
            <a:xfrm>
              <a:off x="0" y="3309938"/>
              <a:ext cx="9063038" cy="548700"/>
            </a:xfrm>
            <a:prstGeom prst="rect">
              <a:avLst/>
            </a:prstGeom>
            <a:solidFill>
              <a:schemeClr val="accent6"/>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10000"/>
                    </a:schemeClr>
                  </a:solidFill>
                </a:rPr>
                <a:t>0          1          1          0          0          1          0</a:t>
              </a:r>
            </a:p>
          </p:txBody>
        </p:sp>
        <p:cxnSp>
          <p:nvCxnSpPr>
            <p:cNvPr id="4" name="Straight Connector 3">
              <a:extLst>
                <a:ext uri="{FF2B5EF4-FFF2-40B4-BE49-F238E27FC236}">
                  <a16:creationId xmlns:a16="http://schemas.microsoft.com/office/drawing/2014/main" id="{45B796E5-D1B2-4B8E-B8D8-E5F7476BD0EA}"/>
                </a:ext>
              </a:extLst>
            </p:cNvPr>
            <p:cNvCxnSpPr>
              <a:cxnSpLocks/>
            </p:cNvCxnSpPr>
            <p:nvPr/>
          </p:nvCxnSpPr>
          <p:spPr>
            <a:xfrm>
              <a:off x="720000"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7" name="Straight Connector 6">
              <a:extLst>
                <a:ext uri="{FF2B5EF4-FFF2-40B4-BE49-F238E27FC236}">
                  <a16:creationId xmlns:a16="http://schemas.microsoft.com/office/drawing/2014/main" id="{FCFAC3CF-7ECF-0AB9-69E5-0D6CC99FBB38}"/>
                </a:ext>
              </a:extLst>
            </p:cNvPr>
            <p:cNvCxnSpPr>
              <a:cxnSpLocks/>
            </p:cNvCxnSpPr>
            <p:nvPr/>
          </p:nvCxnSpPr>
          <p:spPr>
            <a:xfrm>
              <a:off x="1306650"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1029DC65-B43B-58FF-8081-003102AD4C89}"/>
                </a:ext>
              </a:extLst>
            </p:cNvPr>
            <p:cNvCxnSpPr>
              <a:cxnSpLocks/>
            </p:cNvCxnSpPr>
            <p:nvPr/>
          </p:nvCxnSpPr>
          <p:spPr>
            <a:xfrm>
              <a:off x="1892437"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14" name="Straight Connector 13">
              <a:extLst>
                <a:ext uri="{FF2B5EF4-FFF2-40B4-BE49-F238E27FC236}">
                  <a16:creationId xmlns:a16="http://schemas.microsoft.com/office/drawing/2014/main" id="{E449063A-9806-7940-88C5-B0E3B54E53E3}"/>
                </a:ext>
              </a:extLst>
            </p:cNvPr>
            <p:cNvCxnSpPr>
              <a:cxnSpLocks/>
            </p:cNvCxnSpPr>
            <p:nvPr/>
          </p:nvCxnSpPr>
          <p:spPr>
            <a:xfrm>
              <a:off x="2473463"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5B456CED-6DAE-AFCB-993F-0881BF2504DF}"/>
                </a:ext>
              </a:extLst>
            </p:cNvPr>
            <p:cNvCxnSpPr>
              <a:cxnSpLocks/>
            </p:cNvCxnSpPr>
            <p:nvPr/>
          </p:nvCxnSpPr>
          <p:spPr>
            <a:xfrm>
              <a:off x="3059251"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98306FD4-C967-8449-2692-75AD3A1AF48D}"/>
                </a:ext>
              </a:extLst>
            </p:cNvPr>
            <p:cNvCxnSpPr>
              <a:cxnSpLocks/>
            </p:cNvCxnSpPr>
            <p:nvPr/>
          </p:nvCxnSpPr>
          <p:spPr>
            <a:xfrm>
              <a:off x="3645038"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5AFD2EF8-5643-1224-9F52-719E0590C82D}"/>
                </a:ext>
              </a:extLst>
            </p:cNvPr>
            <p:cNvCxnSpPr>
              <a:cxnSpLocks/>
            </p:cNvCxnSpPr>
            <p:nvPr/>
          </p:nvCxnSpPr>
          <p:spPr>
            <a:xfrm>
              <a:off x="4226063"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F1427227-4E03-0A44-ADF7-62C0A4DBAE85}"/>
                </a:ext>
              </a:extLst>
            </p:cNvPr>
            <p:cNvCxnSpPr>
              <a:cxnSpLocks/>
            </p:cNvCxnSpPr>
            <p:nvPr/>
          </p:nvCxnSpPr>
          <p:spPr>
            <a:xfrm>
              <a:off x="4226062"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CC9BCC72-FB68-8CC3-D9FB-21937C7050C0}"/>
                </a:ext>
              </a:extLst>
            </p:cNvPr>
            <p:cNvCxnSpPr>
              <a:cxnSpLocks/>
            </p:cNvCxnSpPr>
            <p:nvPr/>
          </p:nvCxnSpPr>
          <p:spPr>
            <a:xfrm>
              <a:off x="4811849"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27" name="Straight Connector 26">
              <a:extLst>
                <a:ext uri="{FF2B5EF4-FFF2-40B4-BE49-F238E27FC236}">
                  <a16:creationId xmlns:a16="http://schemas.microsoft.com/office/drawing/2014/main" id="{3B6A3FAA-D03E-CF5E-3851-C0CA8C3A835A}"/>
                </a:ext>
              </a:extLst>
            </p:cNvPr>
            <p:cNvCxnSpPr>
              <a:cxnSpLocks/>
            </p:cNvCxnSpPr>
            <p:nvPr/>
          </p:nvCxnSpPr>
          <p:spPr>
            <a:xfrm>
              <a:off x="4806225"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28" name="Straight Connector 27">
              <a:extLst>
                <a:ext uri="{FF2B5EF4-FFF2-40B4-BE49-F238E27FC236}">
                  <a16:creationId xmlns:a16="http://schemas.microsoft.com/office/drawing/2014/main" id="{E6C4720F-84A1-DB14-121C-773D10C483B3}"/>
                </a:ext>
              </a:extLst>
            </p:cNvPr>
            <p:cNvCxnSpPr>
              <a:cxnSpLocks/>
            </p:cNvCxnSpPr>
            <p:nvPr/>
          </p:nvCxnSpPr>
          <p:spPr>
            <a:xfrm>
              <a:off x="5392875"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29" name="Straight Connector 28">
              <a:extLst>
                <a:ext uri="{FF2B5EF4-FFF2-40B4-BE49-F238E27FC236}">
                  <a16:creationId xmlns:a16="http://schemas.microsoft.com/office/drawing/2014/main" id="{085D51EC-F520-D3EF-72D8-67E3B3D941C4}"/>
                </a:ext>
              </a:extLst>
            </p:cNvPr>
            <p:cNvCxnSpPr>
              <a:cxnSpLocks/>
            </p:cNvCxnSpPr>
            <p:nvPr/>
          </p:nvCxnSpPr>
          <p:spPr>
            <a:xfrm>
              <a:off x="5392013"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30" name="Straight Connector 29">
              <a:extLst>
                <a:ext uri="{FF2B5EF4-FFF2-40B4-BE49-F238E27FC236}">
                  <a16:creationId xmlns:a16="http://schemas.microsoft.com/office/drawing/2014/main" id="{123EDF36-403B-04D5-CEBA-638435B8A87D}"/>
                </a:ext>
              </a:extLst>
            </p:cNvPr>
            <p:cNvCxnSpPr>
              <a:cxnSpLocks/>
            </p:cNvCxnSpPr>
            <p:nvPr/>
          </p:nvCxnSpPr>
          <p:spPr>
            <a:xfrm>
              <a:off x="5978663"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31" name="Straight Connector 30">
              <a:extLst>
                <a:ext uri="{FF2B5EF4-FFF2-40B4-BE49-F238E27FC236}">
                  <a16:creationId xmlns:a16="http://schemas.microsoft.com/office/drawing/2014/main" id="{3C49589B-2801-95B7-39F2-67B5B7594F61}"/>
                </a:ext>
              </a:extLst>
            </p:cNvPr>
            <p:cNvCxnSpPr>
              <a:cxnSpLocks/>
            </p:cNvCxnSpPr>
            <p:nvPr/>
          </p:nvCxnSpPr>
          <p:spPr>
            <a:xfrm>
              <a:off x="5977800"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32" name="Straight Connector 31">
              <a:extLst>
                <a:ext uri="{FF2B5EF4-FFF2-40B4-BE49-F238E27FC236}">
                  <a16:creationId xmlns:a16="http://schemas.microsoft.com/office/drawing/2014/main" id="{72666BA6-2DDC-5E77-AE14-43517237973C}"/>
                </a:ext>
              </a:extLst>
            </p:cNvPr>
            <p:cNvCxnSpPr>
              <a:cxnSpLocks/>
            </p:cNvCxnSpPr>
            <p:nvPr/>
          </p:nvCxnSpPr>
          <p:spPr>
            <a:xfrm>
              <a:off x="6564450"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33" name="Straight Connector 32">
              <a:extLst>
                <a:ext uri="{FF2B5EF4-FFF2-40B4-BE49-F238E27FC236}">
                  <a16:creationId xmlns:a16="http://schemas.microsoft.com/office/drawing/2014/main" id="{EF8FC5BC-6B86-DF67-1AFD-EA2D53DEB564}"/>
                </a:ext>
              </a:extLst>
            </p:cNvPr>
            <p:cNvCxnSpPr>
              <a:cxnSpLocks/>
            </p:cNvCxnSpPr>
            <p:nvPr/>
          </p:nvCxnSpPr>
          <p:spPr>
            <a:xfrm>
              <a:off x="6558825"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3BCEF81B-CB83-454F-1533-3621155447F7}"/>
                </a:ext>
              </a:extLst>
            </p:cNvPr>
            <p:cNvCxnSpPr>
              <a:cxnSpLocks/>
            </p:cNvCxnSpPr>
            <p:nvPr/>
          </p:nvCxnSpPr>
          <p:spPr>
            <a:xfrm>
              <a:off x="7145475"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42" name="Straight Connector 41">
              <a:extLst>
                <a:ext uri="{FF2B5EF4-FFF2-40B4-BE49-F238E27FC236}">
                  <a16:creationId xmlns:a16="http://schemas.microsoft.com/office/drawing/2014/main" id="{D318B4A8-A5DE-6C4D-63B8-3282FD7EDA9C}"/>
                </a:ext>
              </a:extLst>
            </p:cNvPr>
            <p:cNvCxnSpPr>
              <a:cxnSpLocks/>
            </p:cNvCxnSpPr>
            <p:nvPr/>
          </p:nvCxnSpPr>
          <p:spPr>
            <a:xfrm>
              <a:off x="5392012"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7B31880B-9168-2CEF-E854-53D2CAE86B8A}"/>
                </a:ext>
              </a:extLst>
            </p:cNvPr>
            <p:cNvCxnSpPr>
              <a:cxnSpLocks/>
            </p:cNvCxnSpPr>
            <p:nvPr/>
          </p:nvCxnSpPr>
          <p:spPr>
            <a:xfrm>
              <a:off x="5978662"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4082E1C7-0D40-DB7D-CFCB-B5B4F0A8D669}"/>
                </a:ext>
              </a:extLst>
            </p:cNvPr>
            <p:cNvCxnSpPr>
              <a:cxnSpLocks/>
            </p:cNvCxnSpPr>
            <p:nvPr/>
          </p:nvCxnSpPr>
          <p:spPr>
            <a:xfrm>
              <a:off x="6564449"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4ECCF884-61BF-8361-9247-093D0080CC16}"/>
                </a:ext>
              </a:extLst>
            </p:cNvPr>
            <p:cNvCxnSpPr>
              <a:cxnSpLocks/>
            </p:cNvCxnSpPr>
            <p:nvPr/>
          </p:nvCxnSpPr>
          <p:spPr>
            <a:xfrm>
              <a:off x="6558825"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F4FC5810-D41F-A46D-FE6E-381120CD3A4A}"/>
                </a:ext>
              </a:extLst>
            </p:cNvPr>
            <p:cNvCxnSpPr>
              <a:cxnSpLocks/>
            </p:cNvCxnSpPr>
            <p:nvPr/>
          </p:nvCxnSpPr>
          <p:spPr>
            <a:xfrm>
              <a:off x="7145475"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828F08ED-A7F9-86F2-D045-77F6AFA427EF}"/>
                </a:ext>
              </a:extLst>
            </p:cNvPr>
            <p:cNvCxnSpPr>
              <a:cxnSpLocks/>
            </p:cNvCxnSpPr>
            <p:nvPr/>
          </p:nvCxnSpPr>
          <p:spPr>
            <a:xfrm>
              <a:off x="7144613"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4C889724-D7C8-215F-B515-229471C3F7D4}"/>
                </a:ext>
              </a:extLst>
            </p:cNvPr>
            <p:cNvCxnSpPr>
              <a:cxnSpLocks/>
            </p:cNvCxnSpPr>
            <p:nvPr/>
          </p:nvCxnSpPr>
          <p:spPr>
            <a:xfrm>
              <a:off x="7731263"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50" name="Straight Connector 49">
              <a:extLst>
                <a:ext uri="{FF2B5EF4-FFF2-40B4-BE49-F238E27FC236}">
                  <a16:creationId xmlns:a16="http://schemas.microsoft.com/office/drawing/2014/main" id="{C719C852-13F1-3582-CEB0-213B21FD8091}"/>
                </a:ext>
              </a:extLst>
            </p:cNvPr>
            <p:cNvCxnSpPr>
              <a:cxnSpLocks/>
            </p:cNvCxnSpPr>
            <p:nvPr/>
          </p:nvCxnSpPr>
          <p:spPr>
            <a:xfrm>
              <a:off x="7730400"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D5924A15-2845-1A1C-A57D-18E8D523A97B}"/>
                </a:ext>
              </a:extLst>
            </p:cNvPr>
            <p:cNvCxnSpPr>
              <a:cxnSpLocks/>
            </p:cNvCxnSpPr>
            <p:nvPr/>
          </p:nvCxnSpPr>
          <p:spPr>
            <a:xfrm>
              <a:off x="8317050"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52" name="Straight Connector 51">
              <a:extLst>
                <a:ext uri="{FF2B5EF4-FFF2-40B4-BE49-F238E27FC236}">
                  <a16:creationId xmlns:a16="http://schemas.microsoft.com/office/drawing/2014/main" id="{8A61450B-F19D-25A7-2B9B-7DB35090F8CF}"/>
                </a:ext>
              </a:extLst>
            </p:cNvPr>
            <p:cNvCxnSpPr>
              <a:cxnSpLocks/>
            </p:cNvCxnSpPr>
            <p:nvPr/>
          </p:nvCxnSpPr>
          <p:spPr>
            <a:xfrm>
              <a:off x="8311425"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72972301-043A-7D53-38FF-8930C967EA7B}"/>
                </a:ext>
              </a:extLst>
            </p:cNvPr>
            <p:cNvCxnSpPr>
              <a:cxnSpLocks/>
            </p:cNvCxnSpPr>
            <p:nvPr/>
          </p:nvCxnSpPr>
          <p:spPr>
            <a:xfrm>
              <a:off x="8898075"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cxnSp>
          <p:nvCxnSpPr>
            <p:cNvPr id="54" name="Straight Connector 53">
              <a:extLst>
                <a:ext uri="{FF2B5EF4-FFF2-40B4-BE49-F238E27FC236}">
                  <a16:creationId xmlns:a16="http://schemas.microsoft.com/office/drawing/2014/main" id="{83196738-C225-7F26-9E96-CD6F828B91B3}"/>
                </a:ext>
              </a:extLst>
            </p:cNvPr>
            <p:cNvCxnSpPr>
              <a:cxnSpLocks/>
            </p:cNvCxnSpPr>
            <p:nvPr/>
          </p:nvCxnSpPr>
          <p:spPr>
            <a:xfrm>
              <a:off x="133350" y="3309938"/>
              <a:ext cx="0" cy="548700"/>
            </a:xfrm>
            <a:prstGeom prst="line">
              <a:avLst/>
            </a:prstGeom>
            <a:ln>
              <a:solidFill>
                <a:schemeClr val="accent4">
                  <a:lumMod val="10000"/>
                </a:schemeClr>
              </a:solidFill>
            </a:ln>
          </p:spPr>
          <p:style>
            <a:lnRef idx="2">
              <a:schemeClr val="dk1"/>
            </a:lnRef>
            <a:fillRef idx="0">
              <a:schemeClr val="dk1"/>
            </a:fillRef>
            <a:effectRef idx="1">
              <a:schemeClr val="dk1"/>
            </a:effectRef>
            <a:fontRef idx="minor">
              <a:schemeClr val="tx1"/>
            </a:fontRef>
          </p:style>
        </p:cxnSp>
      </p:grpSp>
      <p:sp>
        <p:nvSpPr>
          <p:cNvPr id="58" name="Rectangle 57">
            <a:extLst>
              <a:ext uri="{FF2B5EF4-FFF2-40B4-BE49-F238E27FC236}">
                <a16:creationId xmlns:a16="http://schemas.microsoft.com/office/drawing/2014/main" id="{8CCB0DFD-1806-F72D-5C55-83E13ED4920C}"/>
              </a:ext>
            </a:extLst>
          </p:cNvPr>
          <p:cNvSpPr/>
          <p:nvPr/>
        </p:nvSpPr>
        <p:spPr>
          <a:xfrm>
            <a:off x="2681149" y="3208179"/>
            <a:ext cx="3781702" cy="1533090"/>
          </a:xfrm>
          <a:prstGeom prst="rect">
            <a:avLst/>
          </a:prstGeom>
          <a:solidFill>
            <a:schemeClr val="accent6"/>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4">
                    <a:lumMod val="10000"/>
                  </a:schemeClr>
                </a:solidFill>
              </a:rPr>
              <a:t>Inner Logic</a:t>
            </a:r>
          </a:p>
        </p:txBody>
      </p:sp>
      <p:sp>
        <p:nvSpPr>
          <p:cNvPr id="59" name="TextBox 58">
            <a:extLst>
              <a:ext uri="{FF2B5EF4-FFF2-40B4-BE49-F238E27FC236}">
                <a16:creationId xmlns:a16="http://schemas.microsoft.com/office/drawing/2014/main" id="{5B841C7C-0E8F-908A-7CC1-458BB5104548}"/>
              </a:ext>
            </a:extLst>
          </p:cNvPr>
          <p:cNvSpPr txBox="1"/>
          <p:nvPr/>
        </p:nvSpPr>
        <p:spPr>
          <a:xfrm>
            <a:off x="7888220" y="1339066"/>
            <a:ext cx="535780" cy="307777"/>
          </a:xfrm>
          <a:prstGeom prst="rect">
            <a:avLst/>
          </a:prstGeom>
          <a:noFill/>
        </p:spPr>
        <p:txBody>
          <a:bodyPr wrap="square" rtlCol="0">
            <a:spAutoFit/>
          </a:bodyPr>
          <a:lstStyle/>
          <a:p>
            <a:r>
              <a:rPr lang="en-US" dirty="0"/>
              <a:t>…</a:t>
            </a:r>
          </a:p>
        </p:txBody>
      </p:sp>
      <p:sp>
        <p:nvSpPr>
          <p:cNvPr id="60" name="TextBox 59">
            <a:extLst>
              <a:ext uri="{FF2B5EF4-FFF2-40B4-BE49-F238E27FC236}">
                <a16:creationId xmlns:a16="http://schemas.microsoft.com/office/drawing/2014/main" id="{309E9E0D-EFC8-C6A6-FCB0-CF64767655DE}"/>
              </a:ext>
            </a:extLst>
          </p:cNvPr>
          <p:cNvSpPr txBox="1"/>
          <p:nvPr/>
        </p:nvSpPr>
        <p:spPr>
          <a:xfrm>
            <a:off x="6693575" y="1339066"/>
            <a:ext cx="535780" cy="307777"/>
          </a:xfrm>
          <a:prstGeom prst="rect">
            <a:avLst/>
          </a:prstGeom>
          <a:noFill/>
        </p:spPr>
        <p:txBody>
          <a:bodyPr wrap="square" rtlCol="0">
            <a:spAutoFit/>
          </a:bodyPr>
          <a:lstStyle/>
          <a:p>
            <a:r>
              <a:rPr lang="en-US" dirty="0"/>
              <a:t>…</a:t>
            </a:r>
          </a:p>
        </p:txBody>
      </p:sp>
      <p:sp>
        <p:nvSpPr>
          <p:cNvPr id="61" name="TextBox 60">
            <a:extLst>
              <a:ext uri="{FF2B5EF4-FFF2-40B4-BE49-F238E27FC236}">
                <a16:creationId xmlns:a16="http://schemas.microsoft.com/office/drawing/2014/main" id="{B168E4BC-DF5B-CD54-2C47-C7A9EF210EEA}"/>
              </a:ext>
            </a:extLst>
          </p:cNvPr>
          <p:cNvSpPr txBox="1"/>
          <p:nvPr/>
        </p:nvSpPr>
        <p:spPr>
          <a:xfrm>
            <a:off x="7314013" y="1339066"/>
            <a:ext cx="535780" cy="307777"/>
          </a:xfrm>
          <a:prstGeom prst="rect">
            <a:avLst/>
          </a:prstGeom>
          <a:noFill/>
        </p:spPr>
        <p:txBody>
          <a:bodyPr wrap="square" rtlCol="0">
            <a:spAutoFit/>
          </a:bodyPr>
          <a:lstStyle/>
          <a:p>
            <a:r>
              <a:rPr lang="en-US" dirty="0"/>
              <a:t>…</a:t>
            </a:r>
          </a:p>
        </p:txBody>
      </p:sp>
      <p:sp>
        <p:nvSpPr>
          <p:cNvPr id="62" name="TextBox 61">
            <a:extLst>
              <a:ext uri="{FF2B5EF4-FFF2-40B4-BE49-F238E27FC236}">
                <a16:creationId xmlns:a16="http://schemas.microsoft.com/office/drawing/2014/main" id="{0A075E7D-3DB7-C4BB-D406-C502CDC927E1}"/>
              </a:ext>
            </a:extLst>
          </p:cNvPr>
          <p:cNvSpPr txBox="1"/>
          <p:nvPr/>
        </p:nvSpPr>
        <p:spPr>
          <a:xfrm>
            <a:off x="2047058" y="1339066"/>
            <a:ext cx="535780" cy="307777"/>
          </a:xfrm>
          <a:prstGeom prst="rect">
            <a:avLst/>
          </a:prstGeom>
          <a:noFill/>
        </p:spPr>
        <p:txBody>
          <a:bodyPr wrap="square" rtlCol="0">
            <a:spAutoFit/>
          </a:bodyPr>
          <a:lstStyle/>
          <a:p>
            <a:r>
              <a:rPr lang="en-US" dirty="0"/>
              <a:t>…</a:t>
            </a:r>
          </a:p>
        </p:txBody>
      </p:sp>
      <p:sp>
        <p:nvSpPr>
          <p:cNvPr id="63" name="TextBox 62">
            <a:extLst>
              <a:ext uri="{FF2B5EF4-FFF2-40B4-BE49-F238E27FC236}">
                <a16:creationId xmlns:a16="http://schemas.microsoft.com/office/drawing/2014/main" id="{7DE80FDB-4E47-91B7-4B6D-F8708B094DC9}"/>
              </a:ext>
            </a:extLst>
          </p:cNvPr>
          <p:cNvSpPr txBox="1"/>
          <p:nvPr/>
        </p:nvSpPr>
        <p:spPr>
          <a:xfrm>
            <a:off x="852413" y="1339066"/>
            <a:ext cx="535780" cy="307777"/>
          </a:xfrm>
          <a:prstGeom prst="rect">
            <a:avLst/>
          </a:prstGeom>
          <a:noFill/>
        </p:spPr>
        <p:txBody>
          <a:bodyPr wrap="square" rtlCol="0">
            <a:spAutoFit/>
          </a:bodyPr>
          <a:lstStyle/>
          <a:p>
            <a:r>
              <a:rPr lang="en-US" dirty="0"/>
              <a:t>…</a:t>
            </a:r>
          </a:p>
        </p:txBody>
      </p:sp>
      <p:sp>
        <p:nvSpPr>
          <p:cNvPr id="64" name="TextBox 63">
            <a:extLst>
              <a:ext uri="{FF2B5EF4-FFF2-40B4-BE49-F238E27FC236}">
                <a16:creationId xmlns:a16="http://schemas.microsoft.com/office/drawing/2014/main" id="{33E8D3F5-0741-7ABE-9A1D-A227A04A66C9}"/>
              </a:ext>
            </a:extLst>
          </p:cNvPr>
          <p:cNvSpPr txBox="1"/>
          <p:nvPr/>
        </p:nvSpPr>
        <p:spPr>
          <a:xfrm>
            <a:off x="1472851" y="1339066"/>
            <a:ext cx="535780" cy="307777"/>
          </a:xfrm>
          <a:prstGeom prst="rect">
            <a:avLst/>
          </a:prstGeom>
          <a:noFill/>
        </p:spPr>
        <p:txBody>
          <a:bodyPr wrap="square" rtlCol="0">
            <a:spAutoFit/>
          </a:bodyPr>
          <a:lstStyle/>
          <a:p>
            <a:r>
              <a:rPr lang="en-US" dirty="0"/>
              <a:t>…</a:t>
            </a:r>
          </a:p>
        </p:txBody>
      </p:sp>
      <p:grpSp>
        <p:nvGrpSpPr>
          <p:cNvPr id="6" name="Group 5">
            <a:extLst>
              <a:ext uri="{FF2B5EF4-FFF2-40B4-BE49-F238E27FC236}">
                <a16:creationId xmlns:a16="http://schemas.microsoft.com/office/drawing/2014/main" id="{C2D13A7F-80CF-AF9C-1404-914E4BA9BDD3}"/>
              </a:ext>
            </a:extLst>
          </p:cNvPr>
          <p:cNvGrpSpPr/>
          <p:nvPr/>
        </p:nvGrpSpPr>
        <p:grpSpPr>
          <a:xfrm>
            <a:off x="4080685" y="1787574"/>
            <a:ext cx="3047276" cy="1377117"/>
            <a:chOff x="4080685" y="1787574"/>
            <a:chExt cx="3047276" cy="1377117"/>
          </a:xfrm>
        </p:grpSpPr>
        <p:sp>
          <p:nvSpPr>
            <p:cNvPr id="57" name="Arrow: Down 56">
              <a:extLst>
                <a:ext uri="{FF2B5EF4-FFF2-40B4-BE49-F238E27FC236}">
                  <a16:creationId xmlns:a16="http://schemas.microsoft.com/office/drawing/2014/main" id="{4633587F-EAFC-54E9-165A-0BD9FA1407EE}"/>
                </a:ext>
              </a:extLst>
            </p:cNvPr>
            <p:cNvSpPr/>
            <p:nvPr/>
          </p:nvSpPr>
          <p:spPr>
            <a:xfrm rot="10800000">
              <a:off x="4080685" y="1787574"/>
              <a:ext cx="982630" cy="1377117"/>
            </a:xfrm>
            <a:prstGeom prst="downArrow">
              <a:avLst/>
            </a:prstGeom>
            <a:solidFill>
              <a:schemeClr val="accent6"/>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38E56F6-3171-3EA7-DEC5-BE57950E81D5}"/>
                </a:ext>
              </a:extLst>
            </p:cNvPr>
            <p:cNvSpPr txBox="1"/>
            <p:nvPr/>
          </p:nvSpPr>
          <p:spPr>
            <a:xfrm>
              <a:off x="4908601" y="2371695"/>
              <a:ext cx="2219360" cy="400110"/>
            </a:xfrm>
            <a:prstGeom prst="rect">
              <a:avLst/>
            </a:prstGeom>
            <a:noFill/>
          </p:spPr>
          <p:txBody>
            <a:bodyPr wrap="square" rtlCol="0">
              <a:spAutoFit/>
            </a:bodyPr>
            <a:lstStyle/>
            <a:p>
              <a:r>
                <a:rPr lang="en-US" sz="2000" dirty="0">
                  <a:solidFill>
                    <a:schemeClr val="accent6"/>
                  </a:solidFill>
                </a:rPr>
                <a:t>Read/Write Head</a:t>
              </a:r>
            </a:p>
          </p:txBody>
        </p:sp>
      </p:grpSp>
      <p:sp>
        <p:nvSpPr>
          <p:cNvPr id="8" name="TextBox 7">
            <a:extLst>
              <a:ext uri="{FF2B5EF4-FFF2-40B4-BE49-F238E27FC236}">
                <a16:creationId xmlns:a16="http://schemas.microsoft.com/office/drawing/2014/main" id="{7D0F5843-DCD8-8700-1FCE-5D2E6AB10B6F}"/>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a:t>
            </a:fld>
            <a:endParaRPr lang="en-US" dirty="0"/>
          </a:p>
        </p:txBody>
      </p:sp>
    </p:spTree>
    <p:extLst>
      <p:ext uri="{BB962C8B-B14F-4D97-AF65-F5344CB8AC3E}">
        <p14:creationId xmlns:p14="http://schemas.microsoft.com/office/powerpoint/2010/main" val="36641389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E847CC-29E6-8714-3E72-A8898A9738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6570A1-4B87-078D-9C91-2761A0885C1E}"/>
              </a:ext>
            </a:extLst>
          </p:cNvPr>
          <p:cNvSpPr>
            <a:spLocks noGrp="1"/>
          </p:cNvSpPr>
          <p:nvPr>
            <p:ph type="title"/>
          </p:nvPr>
        </p:nvSpPr>
        <p:spPr>
          <a:xfrm>
            <a:off x="342900" y="0"/>
            <a:ext cx="8081100" cy="548700"/>
          </a:xfrm>
        </p:spPr>
        <p:txBody>
          <a:bodyPr/>
          <a:lstStyle/>
          <a:p>
            <a:r>
              <a:rPr lang="en-US" dirty="0"/>
              <a:t>Rule 110 written in Proteus</a:t>
            </a:r>
          </a:p>
        </p:txBody>
      </p:sp>
      <p:grpSp>
        <p:nvGrpSpPr>
          <p:cNvPr id="12" name="Group 11">
            <a:extLst>
              <a:ext uri="{FF2B5EF4-FFF2-40B4-BE49-F238E27FC236}">
                <a16:creationId xmlns:a16="http://schemas.microsoft.com/office/drawing/2014/main" id="{A906BB85-488B-4BFC-B5DA-8F69FA719AEE}"/>
              </a:ext>
            </a:extLst>
          </p:cNvPr>
          <p:cNvGrpSpPr/>
          <p:nvPr/>
        </p:nvGrpSpPr>
        <p:grpSpPr>
          <a:xfrm>
            <a:off x="461538" y="552450"/>
            <a:ext cx="7384207" cy="4518766"/>
            <a:chOff x="461538" y="552450"/>
            <a:chExt cx="7384207" cy="4518766"/>
          </a:xfrm>
        </p:grpSpPr>
        <p:sp>
          <p:nvSpPr>
            <p:cNvPr id="11" name="Rectangle 10">
              <a:extLst>
                <a:ext uri="{FF2B5EF4-FFF2-40B4-BE49-F238E27FC236}">
                  <a16:creationId xmlns:a16="http://schemas.microsoft.com/office/drawing/2014/main" id="{F449940C-2887-598F-D144-4E7FC0AF4ADE}"/>
                </a:ext>
              </a:extLst>
            </p:cNvPr>
            <p:cNvSpPr/>
            <p:nvPr/>
          </p:nvSpPr>
          <p:spPr>
            <a:xfrm>
              <a:off x="461538" y="552450"/>
              <a:ext cx="7384207" cy="4518766"/>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D0B799C-7FF7-C3E8-4595-2598F4E9C59D}"/>
                </a:ext>
              </a:extLst>
            </p:cNvPr>
            <p:cNvPicPr>
              <a:picLocks noChangeAspect="1"/>
            </p:cNvPicPr>
            <p:nvPr/>
          </p:nvPicPr>
          <p:blipFill>
            <a:blip r:embed="rId2"/>
            <a:stretch>
              <a:fillRect/>
            </a:stretch>
          </p:blipFill>
          <p:spPr>
            <a:xfrm>
              <a:off x="461538" y="556200"/>
              <a:ext cx="3327541" cy="4515016"/>
            </a:xfrm>
            <a:prstGeom prst="rect">
              <a:avLst/>
            </a:prstGeom>
          </p:spPr>
        </p:pic>
        <p:pic>
          <p:nvPicPr>
            <p:cNvPr id="10" name="Picture 9">
              <a:extLst>
                <a:ext uri="{FF2B5EF4-FFF2-40B4-BE49-F238E27FC236}">
                  <a16:creationId xmlns:a16="http://schemas.microsoft.com/office/drawing/2014/main" id="{9A366778-CA75-96BC-FB2F-3B82A840E76F}"/>
                </a:ext>
              </a:extLst>
            </p:cNvPr>
            <p:cNvPicPr>
              <a:picLocks noChangeAspect="1"/>
            </p:cNvPicPr>
            <p:nvPr/>
          </p:nvPicPr>
          <p:blipFill>
            <a:blip r:embed="rId3"/>
            <a:stretch>
              <a:fillRect/>
            </a:stretch>
          </p:blipFill>
          <p:spPr>
            <a:xfrm>
              <a:off x="4855946" y="556200"/>
              <a:ext cx="2989799" cy="4515016"/>
            </a:xfrm>
            <a:prstGeom prst="rect">
              <a:avLst/>
            </a:prstGeom>
          </p:spPr>
        </p:pic>
      </p:grpSp>
      <p:sp>
        <p:nvSpPr>
          <p:cNvPr id="13" name="TextBox 12">
            <a:extLst>
              <a:ext uri="{FF2B5EF4-FFF2-40B4-BE49-F238E27FC236}">
                <a16:creationId xmlns:a16="http://schemas.microsoft.com/office/drawing/2014/main" id="{BD5625F4-6E5D-B2F8-ACA6-CCCF5F4A6F47}"/>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40</a:t>
            </a:fld>
            <a:endParaRPr lang="en-US" dirty="0"/>
          </a:p>
        </p:txBody>
      </p:sp>
    </p:spTree>
    <p:extLst>
      <p:ext uri="{BB962C8B-B14F-4D97-AF65-F5344CB8AC3E}">
        <p14:creationId xmlns:p14="http://schemas.microsoft.com/office/powerpoint/2010/main" val="19993765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148">
          <a:extLst>
            <a:ext uri="{FF2B5EF4-FFF2-40B4-BE49-F238E27FC236}">
              <a16:creationId xmlns:a16="http://schemas.microsoft.com/office/drawing/2014/main" id="{044F1574-A7C2-145C-B09E-67DAB05046F5}"/>
            </a:ext>
          </a:extLst>
        </p:cNvPr>
        <p:cNvGrpSpPr/>
        <p:nvPr/>
      </p:nvGrpSpPr>
      <p:grpSpPr>
        <a:xfrm>
          <a:off x="0" y="0"/>
          <a:ext cx="0" cy="0"/>
          <a:chOff x="0" y="0"/>
          <a:chExt cx="0" cy="0"/>
        </a:xfrm>
      </p:grpSpPr>
      <p:sp>
        <p:nvSpPr>
          <p:cNvPr id="4149" name="Google Shape;4149;p36">
            <a:extLst>
              <a:ext uri="{FF2B5EF4-FFF2-40B4-BE49-F238E27FC236}">
                <a16:creationId xmlns:a16="http://schemas.microsoft.com/office/drawing/2014/main" id="{511383A5-7606-865A-3439-9C853A29369C}"/>
              </a:ext>
            </a:extLst>
          </p:cNvPr>
          <p:cNvSpPr txBox="1">
            <a:spLocks noGrp="1"/>
          </p:cNvSpPr>
          <p:nvPr>
            <p:ph type="title"/>
          </p:nvPr>
        </p:nvSpPr>
        <p:spPr>
          <a:xfrm>
            <a:off x="720000" y="2150850"/>
            <a:ext cx="4716908"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4150" name="Google Shape;4150;p36">
            <a:extLst>
              <a:ext uri="{FF2B5EF4-FFF2-40B4-BE49-F238E27FC236}">
                <a16:creationId xmlns:a16="http://schemas.microsoft.com/office/drawing/2014/main" id="{4EF847A2-ED97-1471-6511-F50C381CA9F1}"/>
              </a:ext>
            </a:extLst>
          </p:cNvPr>
          <p:cNvSpPr txBox="1">
            <a:spLocks noGrp="1"/>
          </p:cNvSpPr>
          <p:nvPr>
            <p:ph type="title" idx="2"/>
          </p:nvPr>
        </p:nvSpPr>
        <p:spPr>
          <a:xfrm>
            <a:off x="720000" y="1114650"/>
            <a:ext cx="1828800" cy="118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sp>
        <p:nvSpPr>
          <p:cNvPr id="4151" name="Google Shape;4151;p36">
            <a:extLst>
              <a:ext uri="{FF2B5EF4-FFF2-40B4-BE49-F238E27FC236}">
                <a16:creationId xmlns:a16="http://schemas.microsoft.com/office/drawing/2014/main" id="{D44ED79B-64FD-35A8-F517-3F761BCFF701}"/>
              </a:ext>
            </a:extLst>
          </p:cNvPr>
          <p:cNvSpPr txBox="1">
            <a:spLocks noGrp="1"/>
          </p:cNvSpPr>
          <p:nvPr>
            <p:ph type="subTitle" idx="1"/>
          </p:nvPr>
        </p:nvSpPr>
        <p:spPr>
          <a:xfrm>
            <a:off x="720000" y="2903575"/>
            <a:ext cx="4206300" cy="1620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 sz="2000" dirty="0"/>
              <a:t>Summary</a:t>
            </a:r>
          </a:p>
          <a:p>
            <a:pPr marL="285750" lvl="0" indent="-285750" algn="l" rtl="0">
              <a:spcBef>
                <a:spcPts val="0"/>
              </a:spcBef>
              <a:spcAft>
                <a:spcPts val="1600"/>
              </a:spcAft>
              <a:buClr>
                <a:schemeClr val="accent1">
                  <a:lumMod val="60000"/>
                  <a:lumOff val="40000"/>
                </a:schemeClr>
              </a:buClr>
              <a:buFont typeface="Arial" panose="020B0604020202020204" pitchFamily="34" charset="0"/>
              <a:buChar char="•"/>
            </a:pPr>
            <a:r>
              <a:rPr lang="en-US" sz="2000" dirty="0"/>
              <a:t>Future Thoughts</a:t>
            </a:r>
          </a:p>
          <a:p>
            <a:pPr marL="285750" indent="-285750">
              <a:spcAft>
                <a:spcPts val="1600"/>
              </a:spcAft>
              <a:buClr>
                <a:schemeClr val="accent1">
                  <a:lumMod val="60000"/>
                  <a:lumOff val="40000"/>
                </a:schemeClr>
              </a:buClr>
              <a:buFont typeface="Arial" panose="020B0604020202020204" pitchFamily="34" charset="0"/>
              <a:buChar char="•"/>
            </a:pPr>
            <a:r>
              <a:rPr lang="en" sz="2000" dirty="0"/>
              <a:t>Final Remarks</a:t>
            </a:r>
          </a:p>
        </p:txBody>
      </p:sp>
      <p:grpSp>
        <p:nvGrpSpPr>
          <p:cNvPr id="31" name="Google Shape;12257;p71">
            <a:extLst>
              <a:ext uri="{FF2B5EF4-FFF2-40B4-BE49-F238E27FC236}">
                <a16:creationId xmlns:a16="http://schemas.microsoft.com/office/drawing/2014/main" id="{88E9B110-B456-F3DB-2AE5-7FB951196E7F}"/>
              </a:ext>
            </a:extLst>
          </p:cNvPr>
          <p:cNvGrpSpPr/>
          <p:nvPr/>
        </p:nvGrpSpPr>
        <p:grpSpPr>
          <a:xfrm flipH="1">
            <a:off x="4926300" y="286572"/>
            <a:ext cx="2965511" cy="4423211"/>
            <a:chOff x="1716825" y="1121550"/>
            <a:chExt cx="622800" cy="928938"/>
          </a:xfrm>
        </p:grpSpPr>
        <p:grpSp>
          <p:nvGrpSpPr>
            <p:cNvPr id="32" name="Google Shape;12258;p71">
              <a:extLst>
                <a:ext uri="{FF2B5EF4-FFF2-40B4-BE49-F238E27FC236}">
                  <a16:creationId xmlns:a16="http://schemas.microsoft.com/office/drawing/2014/main" id="{EDD4E79C-5EC1-5BAD-29AB-19DF0ED60BFD}"/>
                </a:ext>
              </a:extLst>
            </p:cNvPr>
            <p:cNvGrpSpPr/>
            <p:nvPr/>
          </p:nvGrpSpPr>
          <p:grpSpPr>
            <a:xfrm>
              <a:off x="1716825" y="1121550"/>
              <a:ext cx="622800" cy="928938"/>
              <a:chOff x="1716825" y="1121550"/>
              <a:chExt cx="622800" cy="928938"/>
            </a:xfrm>
          </p:grpSpPr>
          <p:cxnSp>
            <p:nvCxnSpPr>
              <p:cNvPr id="43" name="Google Shape;12259;p71">
                <a:extLst>
                  <a:ext uri="{FF2B5EF4-FFF2-40B4-BE49-F238E27FC236}">
                    <a16:creationId xmlns:a16="http://schemas.microsoft.com/office/drawing/2014/main" id="{D9EF0BDD-968D-6716-642C-0035EE713F4D}"/>
                  </a:ext>
                </a:extLst>
              </p:cNvPr>
              <p:cNvCxnSpPr/>
              <p:nvPr/>
            </p:nvCxnSpPr>
            <p:spPr>
              <a:xfrm>
                <a:off x="1954750" y="1738188"/>
                <a:ext cx="0" cy="312300"/>
              </a:xfrm>
              <a:prstGeom prst="straightConnector1">
                <a:avLst/>
              </a:prstGeom>
              <a:noFill/>
              <a:ln w="69850" cap="flat" cmpd="sng">
                <a:solidFill>
                  <a:srgbClr val="EA950F"/>
                </a:solidFill>
                <a:prstDash val="solid"/>
                <a:round/>
                <a:headEnd type="none" w="med" len="med"/>
                <a:tailEnd type="none" w="med" len="med"/>
              </a:ln>
            </p:spPr>
          </p:cxnSp>
          <p:sp>
            <p:nvSpPr>
              <p:cNvPr id="44" name="Google Shape;12260;p71">
                <a:extLst>
                  <a:ext uri="{FF2B5EF4-FFF2-40B4-BE49-F238E27FC236}">
                    <a16:creationId xmlns:a16="http://schemas.microsoft.com/office/drawing/2014/main" id="{66AC8DAF-0C54-43E1-B3D2-01F78F9ECFE7}"/>
                  </a:ext>
                </a:extLst>
              </p:cNvPr>
              <p:cNvSpPr/>
              <p:nvPr/>
            </p:nvSpPr>
            <p:spPr>
              <a:xfrm>
                <a:off x="1716825" y="1121550"/>
                <a:ext cx="622800" cy="622800"/>
              </a:xfrm>
              <a:prstGeom prst="ellipse">
                <a:avLst/>
              </a:prstGeom>
              <a:noFill/>
              <a:ln w="69850" cap="flat" cmpd="sng">
                <a:solidFill>
                  <a:srgbClr val="EA950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3" name="Google Shape;12261;p71">
              <a:extLst>
                <a:ext uri="{FF2B5EF4-FFF2-40B4-BE49-F238E27FC236}">
                  <a16:creationId xmlns:a16="http://schemas.microsoft.com/office/drawing/2014/main" id="{39AC118E-79FC-5714-5655-4AC44C3AFE34}"/>
                </a:ext>
              </a:extLst>
            </p:cNvPr>
            <p:cNvGrpSpPr/>
            <p:nvPr/>
          </p:nvGrpSpPr>
          <p:grpSpPr>
            <a:xfrm>
              <a:off x="1768050" y="1172775"/>
              <a:ext cx="520200" cy="832000"/>
              <a:chOff x="1768050" y="1172775"/>
              <a:chExt cx="520200" cy="832000"/>
            </a:xfrm>
          </p:grpSpPr>
          <p:cxnSp>
            <p:nvCxnSpPr>
              <p:cNvPr id="41" name="Google Shape;12262;p71">
                <a:extLst>
                  <a:ext uri="{FF2B5EF4-FFF2-40B4-BE49-F238E27FC236}">
                    <a16:creationId xmlns:a16="http://schemas.microsoft.com/office/drawing/2014/main" id="{505E5B4B-E010-F62D-AF60-D5F483924D7A}"/>
                  </a:ext>
                </a:extLst>
              </p:cNvPr>
              <p:cNvCxnSpPr/>
              <p:nvPr/>
            </p:nvCxnSpPr>
            <p:spPr>
              <a:xfrm>
                <a:off x="2003025" y="1692475"/>
                <a:ext cx="0" cy="312300"/>
              </a:xfrm>
              <a:prstGeom prst="straightConnector1">
                <a:avLst/>
              </a:prstGeom>
              <a:noFill/>
              <a:ln w="69850" cap="flat" cmpd="sng">
                <a:solidFill>
                  <a:srgbClr val="EDC85D"/>
                </a:solidFill>
                <a:prstDash val="solid"/>
                <a:round/>
                <a:headEnd type="none" w="med" len="med"/>
                <a:tailEnd type="none" w="med" len="med"/>
              </a:ln>
            </p:spPr>
          </p:cxnSp>
          <p:sp>
            <p:nvSpPr>
              <p:cNvPr id="42" name="Google Shape;12263;p71">
                <a:extLst>
                  <a:ext uri="{FF2B5EF4-FFF2-40B4-BE49-F238E27FC236}">
                    <a16:creationId xmlns:a16="http://schemas.microsoft.com/office/drawing/2014/main" id="{3461C149-8053-C9BE-53CD-231E639E0F10}"/>
                  </a:ext>
                </a:extLst>
              </p:cNvPr>
              <p:cNvSpPr/>
              <p:nvPr/>
            </p:nvSpPr>
            <p:spPr>
              <a:xfrm>
                <a:off x="1768050" y="1172775"/>
                <a:ext cx="520200" cy="520200"/>
              </a:xfrm>
              <a:prstGeom prst="ellipse">
                <a:avLst/>
              </a:prstGeom>
              <a:noFill/>
              <a:ln w="69850" cap="flat" cmpd="sng">
                <a:solidFill>
                  <a:srgbClr val="EDC85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4" name="Google Shape;12264;p71">
              <a:extLst>
                <a:ext uri="{FF2B5EF4-FFF2-40B4-BE49-F238E27FC236}">
                  <a16:creationId xmlns:a16="http://schemas.microsoft.com/office/drawing/2014/main" id="{BEF40F56-943C-4399-72A5-C286378F267B}"/>
                </a:ext>
              </a:extLst>
            </p:cNvPr>
            <p:cNvGrpSpPr/>
            <p:nvPr/>
          </p:nvGrpSpPr>
          <p:grpSpPr>
            <a:xfrm>
              <a:off x="1820100" y="1225475"/>
              <a:ext cx="416400" cy="729575"/>
              <a:chOff x="1820100" y="1225475"/>
              <a:chExt cx="416400" cy="729575"/>
            </a:xfrm>
          </p:grpSpPr>
          <p:cxnSp>
            <p:nvCxnSpPr>
              <p:cNvPr id="39" name="Google Shape;12265;p71">
                <a:extLst>
                  <a:ext uri="{FF2B5EF4-FFF2-40B4-BE49-F238E27FC236}">
                    <a16:creationId xmlns:a16="http://schemas.microsoft.com/office/drawing/2014/main" id="{06D36217-723F-FC49-AA86-4A1CF83EA037}"/>
                  </a:ext>
                </a:extLst>
              </p:cNvPr>
              <p:cNvCxnSpPr/>
              <p:nvPr/>
            </p:nvCxnSpPr>
            <p:spPr>
              <a:xfrm>
                <a:off x="2051300" y="1642750"/>
                <a:ext cx="0" cy="312300"/>
              </a:xfrm>
              <a:prstGeom prst="straightConnector1">
                <a:avLst/>
              </a:prstGeom>
              <a:noFill/>
              <a:ln w="69850" cap="flat" cmpd="sng">
                <a:solidFill>
                  <a:srgbClr val="F97376"/>
                </a:solidFill>
                <a:prstDash val="solid"/>
                <a:round/>
                <a:headEnd type="none" w="med" len="med"/>
                <a:tailEnd type="none" w="med" len="med"/>
              </a:ln>
            </p:spPr>
          </p:cxnSp>
          <p:sp>
            <p:nvSpPr>
              <p:cNvPr id="40" name="Google Shape;12266;p71">
                <a:extLst>
                  <a:ext uri="{FF2B5EF4-FFF2-40B4-BE49-F238E27FC236}">
                    <a16:creationId xmlns:a16="http://schemas.microsoft.com/office/drawing/2014/main" id="{45A18BD0-D395-4C58-88FC-B1829849272E}"/>
                  </a:ext>
                </a:extLst>
              </p:cNvPr>
              <p:cNvSpPr/>
              <p:nvPr/>
            </p:nvSpPr>
            <p:spPr>
              <a:xfrm>
                <a:off x="1820100" y="1225475"/>
                <a:ext cx="416400" cy="416400"/>
              </a:xfrm>
              <a:prstGeom prst="ellipse">
                <a:avLst/>
              </a:prstGeom>
              <a:noFill/>
              <a:ln w="69850" cap="flat" cmpd="sng">
                <a:solidFill>
                  <a:srgbClr val="F9737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 name="Google Shape;12267;p71">
              <a:extLst>
                <a:ext uri="{FF2B5EF4-FFF2-40B4-BE49-F238E27FC236}">
                  <a16:creationId xmlns:a16="http://schemas.microsoft.com/office/drawing/2014/main" id="{282C183C-220A-0373-E578-026CAE3C094B}"/>
                </a:ext>
              </a:extLst>
            </p:cNvPr>
            <p:cNvGrpSpPr/>
            <p:nvPr/>
          </p:nvGrpSpPr>
          <p:grpSpPr>
            <a:xfrm>
              <a:off x="1874250" y="1278825"/>
              <a:ext cx="308100" cy="605275"/>
              <a:chOff x="1874250" y="1278825"/>
              <a:chExt cx="308100" cy="605275"/>
            </a:xfrm>
          </p:grpSpPr>
          <p:cxnSp>
            <p:nvCxnSpPr>
              <p:cNvPr id="37" name="Google Shape;12268;p71">
                <a:extLst>
                  <a:ext uri="{FF2B5EF4-FFF2-40B4-BE49-F238E27FC236}">
                    <a16:creationId xmlns:a16="http://schemas.microsoft.com/office/drawing/2014/main" id="{D49A997D-AA60-EB2D-D673-C3485F7BFBD2}"/>
                  </a:ext>
                </a:extLst>
              </p:cNvPr>
              <p:cNvCxnSpPr/>
              <p:nvPr/>
            </p:nvCxnSpPr>
            <p:spPr>
              <a:xfrm>
                <a:off x="2099575" y="1571800"/>
                <a:ext cx="0" cy="312300"/>
              </a:xfrm>
              <a:prstGeom prst="straightConnector1">
                <a:avLst/>
              </a:prstGeom>
              <a:noFill/>
              <a:ln w="69850" cap="flat" cmpd="sng">
                <a:solidFill>
                  <a:srgbClr val="FA8789"/>
                </a:solidFill>
                <a:prstDash val="solid"/>
                <a:round/>
                <a:headEnd type="none" w="med" len="med"/>
                <a:tailEnd type="none" w="med" len="med"/>
              </a:ln>
            </p:spPr>
          </p:cxnSp>
          <p:sp>
            <p:nvSpPr>
              <p:cNvPr id="38" name="Google Shape;12269;p71">
                <a:extLst>
                  <a:ext uri="{FF2B5EF4-FFF2-40B4-BE49-F238E27FC236}">
                    <a16:creationId xmlns:a16="http://schemas.microsoft.com/office/drawing/2014/main" id="{CC924D51-6972-FFA3-73C8-64004E0A1BCA}"/>
                  </a:ext>
                </a:extLst>
              </p:cNvPr>
              <p:cNvSpPr/>
              <p:nvPr/>
            </p:nvSpPr>
            <p:spPr>
              <a:xfrm>
                <a:off x="1874250" y="1278825"/>
                <a:ext cx="308100" cy="308100"/>
              </a:xfrm>
              <a:prstGeom prst="ellipse">
                <a:avLst/>
              </a:prstGeom>
              <a:noFill/>
              <a:ln w="69850" cap="flat" cmpd="sng">
                <a:solidFill>
                  <a:srgbClr val="FA878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6" name="Google Shape;12270;p71">
              <a:extLst>
                <a:ext uri="{FF2B5EF4-FFF2-40B4-BE49-F238E27FC236}">
                  <a16:creationId xmlns:a16="http://schemas.microsoft.com/office/drawing/2014/main" id="{E45115EE-CD08-1868-FAAC-9D408A7A666B}"/>
                </a:ext>
              </a:extLst>
            </p:cNvPr>
            <p:cNvSpPr/>
            <p:nvPr/>
          </p:nvSpPr>
          <p:spPr>
            <a:xfrm>
              <a:off x="1920625" y="1326000"/>
              <a:ext cx="215400" cy="215400"/>
            </a:xfrm>
            <a:prstGeom prst="ellipse">
              <a:avLst/>
            </a:prstGeom>
            <a:noFill/>
            <a:ln w="69850" cap="flat" cmpd="sng">
              <a:solidFill>
                <a:srgbClr val="FA878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5" name="Google Shape;7020;p68">
            <a:extLst>
              <a:ext uri="{FF2B5EF4-FFF2-40B4-BE49-F238E27FC236}">
                <a16:creationId xmlns:a16="http://schemas.microsoft.com/office/drawing/2014/main" id="{E80E1F15-BA07-1BB4-B7D4-F64D813F237C}"/>
              </a:ext>
            </a:extLst>
          </p:cNvPr>
          <p:cNvSpPr/>
          <p:nvPr/>
        </p:nvSpPr>
        <p:spPr>
          <a:xfrm>
            <a:off x="6408579" y="1762377"/>
            <a:ext cx="384438" cy="388473"/>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57150"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3F8BA606-5117-6567-C498-7F93EE4F94A0}"/>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41</a:t>
            </a:fld>
            <a:endParaRPr lang="en-US" dirty="0"/>
          </a:p>
        </p:txBody>
      </p:sp>
    </p:spTree>
    <p:extLst>
      <p:ext uri="{BB962C8B-B14F-4D97-AF65-F5344CB8AC3E}">
        <p14:creationId xmlns:p14="http://schemas.microsoft.com/office/powerpoint/2010/main" val="40488746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22FBD8-15D6-E275-08EA-A4139F128A4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1F2D25E-6DE2-E454-18C1-4ED3DBC46A09}"/>
              </a:ext>
            </a:extLst>
          </p:cNvPr>
          <p:cNvSpPr txBox="1"/>
          <p:nvPr/>
        </p:nvSpPr>
        <p:spPr>
          <a:xfrm>
            <a:off x="0" y="775686"/>
            <a:ext cx="4417945" cy="2308324"/>
          </a:xfrm>
          <a:prstGeom prst="rect">
            <a:avLst/>
          </a:prstGeom>
          <a:noFill/>
        </p:spPr>
        <p:txBody>
          <a:bodyPr wrap="square" rtlCol="0">
            <a:spAutoFit/>
          </a:bodyPr>
          <a:lstStyle/>
          <a:p>
            <a:r>
              <a:rPr lang="en-US" sz="2400" dirty="0">
                <a:solidFill>
                  <a:schemeClr val="accent6"/>
                </a:solidFill>
              </a:rPr>
              <a:t>Proteus is TC, as shown by the 3 different examples:</a:t>
            </a:r>
          </a:p>
          <a:p>
            <a:pPr marL="342900" indent="-342900">
              <a:buClr>
                <a:schemeClr val="accent6"/>
              </a:buClr>
              <a:buFont typeface="+mj-lt"/>
              <a:buAutoNum type="arabicPeriod"/>
            </a:pPr>
            <a:r>
              <a:rPr lang="en-US" sz="2400" u="sng" dirty="0">
                <a:solidFill>
                  <a:schemeClr val="accent6"/>
                </a:solidFill>
              </a:rPr>
              <a:t>Automata Theory</a:t>
            </a:r>
            <a:r>
              <a:rPr lang="en-US" sz="2400" dirty="0">
                <a:solidFill>
                  <a:schemeClr val="accent6"/>
                </a:solidFill>
              </a:rPr>
              <a:t> with Undecidable Input</a:t>
            </a:r>
          </a:p>
          <a:p>
            <a:pPr marL="342900" indent="-342900">
              <a:buClr>
                <a:schemeClr val="accent6"/>
              </a:buClr>
              <a:buFont typeface="+mj-lt"/>
              <a:buAutoNum type="arabicPeriod"/>
            </a:pPr>
            <a:r>
              <a:rPr lang="en-US" sz="2400" dirty="0">
                <a:solidFill>
                  <a:schemeClr val="accent6"/>
                </a:solidFill>
              </a:rPr>
              <a:t>Implementation of </a:t>
            </a:r>
            <a:r>
              <a:rPr lang="en-US" sz="2400" u="sng" dirty="0" err="1">
                <a:solidFill>
                  <a:schemeClr val="accent6"/>
                </a:solidFill>
              </a:rPr>
              <a:t>CGoL</a:t>
            </a:r>
            <a:endParaRPr lang="en-US" sz="2400" u="sng" dirty="0">
              <a:solidFill>
                <a:schemeClr val="accent6"/>
              </a:solidFill>
            </a:endParaRPr>
          </a:p>
          <a:p>
            <a:pPr marL="342900" indent="-342900">
              <a:buClr>
                <a:schemeClr val="accent6"/>
              </a:buClr>
              <a:buFont typeface="+mj-lt"/>
              <a:buAutoNum type="arabicPeriod"/>
            </a:pPr>
            <a:r>
              <a:rPr lang="en-US" sz="2400" dirty="0">
                <a:solidFill>
                  <a:schemeClr val="accent6"/>
                </a:solidFill>
              </a:rPr>
              <a:t>Implementation of </a:t>
            </a:r>
            <a:r>
              <a:rPr lang="en-US" sz="2400" u="sng" dirty="0">
                <a:solidFill>
                  <a:schemeClr val="accent6"/>
                </a:solidFill>
              </a:rPr>
              <a:t>Rule 110</a:t>
            </a:r>
          </a:p>
        </p:txBody>
      </p:sp>
      <p:sp>
        <p:nvSpPr>
          <p:cNvPr id="5" name="Title 4">
            <a:extLst>
              <a:ext uri="{FF2B5EF4-FFF2-40B4-BE49-F238E27FC236}">
                <a16:creationId xmlns:a16="http://schemas.microsoft.com/office/drawing/2014/main" id="{197FDF92-8BA1-CD03-3AD6-F2B434C2D5DF}"/>
              </a:ext>
            </a:extLst>
          </p:cNvPr>
          <p:cNvSpPr>
            <a:spLocks noGrp="1"/>
          </p:cNvSpPr>
          <p:nvPr>
            <p:ph type="title"/>
          </p:nvPr>
        </p:nvSpPr>
        <p:spPr>
          <a:xfrm>
            <a:off x="527050" y="78786"/>
            <a:ext cx="2108200" cy="632250"/>
          </a:xfrm>
        </p:spPr>
        <p:txBody>
          <a:bodyPr/>
          <a:lstStyle/>
          <a:p>
            <a:r>
              <a:rPr lang="en-US" sz="3000" dirty="0"/>
              <a:t>Summary</a:t>
            </a:r>
          </a:p>
        </p:txBody>
      </p:sp>
      <p:pic>
        <p:nvPicPr>
          <p:cNvPr id="3" name="Picture 2" descr="A screen shot of a cell&#10;&#10;Description automatically generated">
            <a:extLst>
              <a:ext uri="{FF2B5EF4-FFF2-40B4-BE49-F238E27FC236}">
                <a16:creationId xmlns:a16="http://schemas.microsoft.com/office/drawing/2014/main" id="{786080B5-04AB-9370-A450-4862E42ED948}"/>
              </a:ext>
            </a:extLst>
          </p:cNvPr>
          <p:cNvPicPr>
            <a:picLocks noChangeAspect="1"/>
          </p:cNvPicPr>
          <p:nvPr/>
        </p:nvPicPr>
        <p:blipFill>
          <a:blip r:embed="rId2"/>
          <a:stretch>
            <a:fillRect/>
          </a:stretch>
        </p:blipFill>
        <p:spPr>
          <a:xfrm>
            <a:off x="4534095" y="48000"/>
            <a:ext cx="4551263" cy="2065727"/>
          </a:xfrm>
          <a:prstGeom prst="rect">
            <a:avLst/>
          </a:prstGeom>
        </p:spPr>
      </p:pic>
      <p:sp>
        <p:nvSpPr>
          <p:cNvPr id="4" name="TextBox 3">
            <a:extLst>
              <a:ext uri="{FF2B5EF4-FFF2-40B4-BE49-F238E27FC236}">
                <a16:creationId xmlns:a16="http://schemas.microsoft.com/office/drawing/2014/main" id="{7ABFFFE0-855D-CC69-7072-33B2ABD6FF7A}"/>
              </a:ext>
            </a:extLst>
          </p:cNvPr>
          <p:cNvSpPr txBox="1"/>
          <p:nvPr/>
        </p:nvSpPr>
        <p:spPr>
          <a:xfrm>
            <a:off x="5689756" y="2113727"/>
            <a:ext cx="2239939" cy="307777"/>
          </a:xfrm>
          <a:prstGeom prst="rect">
            <a:avLst/>
          </a:prstGeom>
          <a:noFill/>
        </p:spPr>
        <p:txBody>
          <a:bodyPr wrap="square" rtlCol="0">
            <a:spAutoFit/>
          </a:bodyPr>
          <a:lstStyle/>
          <a:p>
            <a:r>
              <a:rPr lang="en-US" dirty="0">
                <a:solidFill>
                  <a:schemeClr val="accent6"/>
                </a:solidFill>
              </a:rPr>
              <a:t>Theoretical Design of TM</a:t>
            </a:r>
          </a:p>
        </p:txBody>
      </p:sp>
      <p:grpSp>
        <p:nvGrpSpPr>
          <p:cNvPr id="6" name="Group 5">
            <a:extLst>
              <a:ext uri="{FF2B5EF4-FFF2-40B4-BE49-F238E27FC236}">
                <a16:creationId xmlns:a16="http://schemas.microsoft.com/office/drawing/2014/main" id="{53D35E90-F4DE-1452-207B-A70B7E8C7EBC}"/>
              </a:ext>
            </a:extLst>
          </p:cNvPr>
          <p:cNvGrpSpPr/>
          <p:nvPr/>
        </p:nvGrpSpPr>
        <p:grpSpPr>
          <a:xfrm>
            <a:off x="6175087" y="2571750"/>
            <a:ext cx="2381355" cy="2451393"/>
            <a:chOff x="5923236" y="1770391"/>
            <a:chExt cx="2381355" cy="2451393"/>
          </a:xfrm>
        </p:grpSpPr>
        <p:pic>
          <p:nvPicPr>
            <p:cNvPr id="7" name="Picture 6" descr="A screenshot of a computer&#10;&#10;Description automatically generated">
              <a:extLst>
                <a:ext uri="{FF2B5EF4-FFF2-40B4-BE49-F238E27FC236}">
                  <a16:creationId xmlns:a16="http://schemas.microsoft.com/office/drawing/2014/main" id="{FCC5607F-1A59-5CF0-8C10-6608DEE0B716}"/>
                </a:ext>
              </a:extLst>
            </p:cNvPr>
            <p:cNvPicPr>
              <a:picLocks noChangeAspect="1"/>
            </p:cNvPicPr>
            <p:nvPr/>
          </p:nvPicPr>
          <p:blipFill>
            <a:blip r:embed="rId3"/>
            <a:stretch>
              <a:fillRect/>
            </a:stretch>
          </p:blipFill>
          <p:spPr>
            <a:xfrm>
              <a:off x="5923236" y="1770391"/>
              <a:ext cx="2381355" cy="2143616"/>
            </a:xfrm>
            <a:prstGeom prst="rect">
              <a:avLst/>
            </a:prstGeom>
          </p:spPr>
        </p:pic>
        <p:sp>
          <p:nvSpPr>
            <p:cNvPr id="8" name="TextBox 7">
              <a:extLst>
                <a:ext uri="{FF2B5EF4-FFF2-40B4-BE49-F238E27FC236}">
                  <a16:creationId xmlns:a16="http://schemas.microsoft.com/office/drawing/2014/main" id="{A49BB1C4-03CE-BE64-470D-CB6D9ED4FA93}"/>
                </a:ext>
              </a:extLst>
            </p:cNvPr>
            <p:cNvSpPr txBox="1"/>
            <p:nvPr/>
          </p:nvSpPr>
          <p:spPr>
            <a:xfrm>
              <a:off x="6037898" y="3914007"/>
              <a:ext cx="2152030" cy="307777"/>
            </a:xfrm>
            <a:prstGeom prst="rect">
              <a:avLst/>
            </a:prstGeom>
            <a:noFill/>
          </p:spPr>
          <p:txBody>
            <a:bodyPr wrap="square" rtlCol="0">
              <a:spAutoFit/>
            </a:bodyPr>
            <a:lstStyle/>
            <a:p>
              <a:r>
                <a:rPr lang="en-US" dirty="0">
                  <a:solidFill>
                    <a:schemeClr val="accent6"/>
                  </a:solidFill>
                </a:rPr>
                <a:t>System Design for </a:t>
              </a:r>
              <a:r>
                <a:rPr lang="en-US" dirty="0" err="1">
                  <a:solidFill>
                    <a:schemeClr val="accent6"/>
                  </a:solidFill>
                </a:rPr>
                <a:t>CGoL</a:t>
              </a:r>
              <a:endParaRPr lang="en-US" dirty="0">
                <a:solidFill>
                  <a:schemeClr val="accent6"/>
                </a:solidFill>
              </a:endParaRPr>
            </a:p>
          </p:txBody>
        </p:sp>
      </p:grpSp>
      <p:grpSp>
        <p:nvGrpSpPr>
          <p:cNvPr id="9" name="Group 8">
            <a:extLst>
              <a:ext uri="{FF2B5EF4-FFF2-40B4-BE49-F238E27FC236}">
                <a16:creationId xmlns:a16="http://schemas.microsoft.com/office/drawing/2014/main" id="{3DB27C32-2D53-818E-298B-74E9FD5AFB0B}"/>
              </a:ext>
            </a:extLst>
          </p:cNvPr>
          <p:cNvGrpSpPr/>
          <p:nvPr/>
        </p:nvGrpSpPr>
        <p:grpSpPr>
          <a:xfrm>
            <a:off x="383806" y="3191025"/>
            <a:ext cx="4657195" cy="1904475"/>
            <a:chOff x="4189790" y="172736"/>
            <a:chExt cx="4657195" cy="1904475"/>
          </a:xfrm>
        </p:grpSpPr>
        <p:pic>
          <p:nvPicPr>
            <p:cNvPr id="10" name="Picture 9" descr="A black screen with white text&#10;&#10;Description automatically generated">
              <a:extLst>
                <a:ext uri="{FF2B5EF4-FFF2-40B4-BE49-F238E27FC236}">
                  <a16:creationId xmlns:a16="http://schemas.microsoft.com/office/drawing/2014/main" id="{F5C9C434-524D-DC70-8A29-AF14AD8FF150}"/>
                </a:ext>
              </a:extLst>
            </p:cNvPr>
            <p:cNvPicPr>
              <a:picLocks noChangeAspect="1"/>
            </p:cNvPicPr>
            <p:nvPr/>
          </p:nvPicPr>
          <p:blipFill>
            <a:blip r:embed="rId4"/>
            <a:stretch>
              <a:fillRect/>
            </a:stretch>
          </p:blipFill>
          <p:spPr>
            <a:xfrm>
              <a:off x="4189790" y="172736"/>
              <a:ext cx="4657195" cy="1557564"/>
            </a:xfrm>
            <a:prstGeom prst="rect">
              <a:avLst/>
            </a:prstGeom>
          </p:spPr>
        </p:pic>
        <p:sp>
          <p:nvSpPr>
            <p:cNvPr id="11" name="TextBox 10">
              <a:extLst>
                <a:ext uri="{FF2B5EF4-FFF2-40B4-BE49-F238E27FC236}">
                  <a16:creationId xmlns:a16="http://schemas.microsoft.com/office/drawing/2014/main" id="{D676E4A5-FB48-91A7-E597-D48B9E365119}"/>
                </a:ext>
              </a:extLst>
            </p:cNvPr>
            <p:cNvSpPr txBox="1"/>
            <p:nvPr/>
          </p:nvSpPr>
          <p:spPr>
            <a:xfrm>
              <a:off x="5304892" y="1769434"/>
              <a:ext cx="2426989" cy="307777"/>
            </a:xfrm>
            <a:prstGeom prst="rect">
              <a:avLst/>
            </a:prstGeom>
            <a:noFill/>
          </p:spPr>
          <p:txBody>
            <a:bodyPr wrap="square" rtlCol="0">
              <a:spAutoFit/>
            </a:bodyPr>
            <a:lstStyle/>
            <a:p>
              <a:r>
                <a:rPr lang="en-US" dirty="0">
                  <a:solidFill>
                    <a:schemeClr val="accent6"/>
                  </a:solidFill>
                </a:rPr>
                <a:t>System Design for Rule 110</a:t>
              </a:r>
            </a:p>
          </p:txBody>
        </p:sp>
      </p:grpSp>
      <p:sp>
        <p:nvSpPr>
          <p:cNvPr id="12" name="TextBox 11">
            <a:extLst>
              <a:ext uri="{FF2B5EF4-FFF2-40B4-BE49-F238E27FC236}">
                <a16:creationId xmlns:a16="http://schemas.microsoft.com/office/drawing/2014/main" id="{25DD3605-1FD0-5F70-279D-ADF66529749E}"/>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42</a:t>
            </a:fld>
            <a:endParaRPr lang="en-US" dirty="0"/>
          </a:p>
        </p:txBody>
      </p:sp>
    </p:spTree>
    <p:extLst>
      <p:ext uri="{BB962C8B-B14F-4D97-AF65-F5344CB8AC3E}">
        <p14:creationId xmlns:p14="http://schemas.microsoft.com/office/powerpoint/2010/main" val="3766072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01ED1-B002-5FE9-1679-C98BF70CF79E}"/>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55EE9FA9-7988-E116-5DFF-C4E595BCF465}"/>
              </a:ext>
            </a:extLst>
          </p:cNvPr>
          <p:cNvSpPr>
            <a:spLocks noGrp="1"/>
          </p:cNvSpPr>
          <p:nvPr>
            <p:ph type="title"/>
          </p:nvPr>
        </p:nvSpPr>
        <p:spPr>
          <a:xfrm>
            <a:off x="720000" y="156103"/>
            <a:ext cx="7704000" cy="548700"/>
          </a:xfrm>
        </p:spPr>
        <p:txBody>
          <a:bodyPr/>
          <a:lstStyle/>
          <a:p>
            <a:r>
              <a:rPr lang="en-US" dirty="0"/>
              <a:t>Future Thoughts</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E8964CE4-1A41-7300-BFAF-705254BED5FC}"/>
                  </a:ext>
                </a:extLst>
              </p:cNvPr>
              <p:cNvSpPr txBox="1"/>
              <p:nvPr/>
            </p:nvSpPr>
            <p:spPr>
              <a:xfrm>
                <a:off x="44726" y="1022377"/>
                <a:ext cx="9099274" cy="3416320"/>
              </a:xfrm>
              <a:prstGeom prst="rect">
                <a:avLst/>
              </a:prstGeom>
              <a:noFill/>
            </p:spPr>
            <p:txBody>
              <a:bodyPr wrap="square" rtlCol="0">
                <a:spAutoFit/>
              </a:bodyPr>
              <a:lstStyle/>
              <a:p>
                <a:pPr marL="342900" indent="-342900">
                  <a:buClr>
                    <a:schemeClr val="accent6"/>
                  </a:buClr>
                  <a:buFont typeface="Arial" panose="020B0604020202020204" pitchFamily="34" charset="0"/>
                  <a:buChar char="•"/>
                </a:pPr>
                <a:r>
                  <a:rPr lang="en-US" sz="2400" dirty="0">
                    <a:solidFill>
                      <a:schemeClr val="accent6"/>
                    </a:solidFill>
                  </a:rPr>
                  <a:t>No way to implement interactive user input for a brainfuck interpreter</a:t>
                </a:r>
              </a:p>
              <a:p>
                <a:pPr marL="914400" lvl="1" indent="-457200">
                  <a:buClr>
                    <a:schemeClr val="accent6"/>
                  </a:buClr>
                  <a:buFont typeface="Arial" panose="020B0604020202020204" pitchFamily="34" charset="0"/>
                  <a:buChar char="•"/>
                </a:pPr>
                <a:r>
                  <a:rPr lang="en-US" sz="2400" dirty="0">
                    <a:solidFill>
                      <a:schemeClr val="accent6"/>
                    </a:solidFill>
                  </a:rPr>
                  <a:t>Pre-feeding data may fix issue</a:t>
                </a:r>
              </a:p>
              <a:p>
                <a:pPr marL="342900" indent="-342900">
                  <a:buClr>
                    <a:schemeClr val="accent6"/>
                  </a:buClr>
                  <a:buFont typeface="Arial" panose="020B0604020202020204" pitchFamily="34" charset="0"/>
                  <a:buChar char="•"/>
                </a:pPr>
                <a:r>
                  <a:rPr lang="en-US" sz="2400" dirty="0">
                    <a:solidFill>
                      <a:schemeClr val="accent6"/>
                    </a:solidFill>
                  </a:rPr>
                  <a:t>Truncation to maintain closure of </a:t>
                </a:r>
                <a14:m>
                  <m:oMath xmlns:m="http://schemas.openxmlformats.org/officeDocument/2006/math">
                    <m:r>
                      <a:rPr lang="en-US" sz="2400" dirty="0" smtClean="0">
                        <a:solidFill>
                          <a:schemeClr val="accent6"/>
                        </a:solidFill>
                        <a:latin typeface="Cambria Math" panose="02040503050406030204" pitchFamily="18" charset="0"/>
                      </a:rPr>
                      <m:t>ℤ</m:t>
                    </m:r>
                  </m:oMath>
                </a14:m>
                <a:br>
                  <a:rPr lang="en-US" sz="2400" dirty="0">
                    <a:solidFill>
                      <a:schemeClr val="accent6"/>
                    </a:solidFill>
                    <a:latin typeface="Cambria Math" panose="02040503050406030204" pitchFamily="18" charset="0"/>
                  </a:rPr>
                </a:br>
                <a:r>
                  <a:rPr lang="en-US" sz="2400" dirty="0">
                    <a:solidFill>
                      <a:schemeClr val="accent6"/>
                    </a:solidFill>
                    <a:latin typeface="Cambria Math" panose="02040503050406030204" pitchFamily="18" charset="0"/>
                  </a:rPr>
                  <a:t>	</a:t>
                </a:r>
                <a14:m>
                  <m:oMath xmlns:m="http://schemas.openxmlformats.org/officeDocument/2006/math">
                    <m:r>
                      <a:rPr lang="en-US" sz="2400" b="0" i="0" dirty="0" smtClean="0">
                        <a:solidFill>
                          <a:schemeClr val="accent6"/>
                        </a:solidFill>
                        <a:latin typeface="Cambria Math" panose="02040503050406030204" pitchFamily="18" charset="0"/>
                      </a:rPr>
                      <m:t>⇒</m:t>
                    </m:r>
                  </m:oMath>
                </a14:m>
                <a:r>
                  <a:rPr lang="en-US" sz="2400" dirty="0">
                    <a:solidFill>
                      <a:schemeClr val="accent6"/>
                    </a:solidFill>
                  </a:rPr>
                  <a:t> there is no way to implement a </a:t>
                </a:r>
                <a:r>
                  <a:rPr lang="en-US" sz="2400">
                    <a:solidFill>
                      <a:schemeClr val="accent6"/>
                    </a:solidFill>
                  </a:rPr>
                  <a:t>proper calculator directly</a:t>
                </a:r>
                <a:endParaRPr lang="en-US" sz="2400" dirty="0">
                  <a:solidFill>
                    <a:schemeClr val="accent6"/>
                  </a:solidFill>
                </a:endParaRPr>
              </a:p>
              <a:p>
                <a:pPr marL="342900" indent="-342900">
                  <a:buClr>
                    <a:schemeClr val="accent6"/>
                  </a:buClr>
                  <a:buFont typeface="Arial" panose="020B0604020202020204" pitchFamily="34" charset="0"/>
                  <a:buChar char="•"/>
                </a:pPr>
                <a:r>
                  <a:rPr lang="en-US" sz="2400" dirty="0">
                    <a:solidFill>
                      <a:schemeClr val="accent6"/>
                    </a:solidFill>
                  </a:rPr>
                  <a:t>Lambda Calculus is highly theoretical and requires definitions 	for restructuring the language</a:t>
                </a:r>
              </a:p>
              <a:p>
                <a:pPr marL="342900" indent="-342900">
                  <a:buClr>
                    <a:schemeClr val="accent6"/>
                  </a:buClr>
                  <a:buFont typeface="Arial" panose="020B0604020202020204" pitchFamily="34" charset="0"/>
                  <a:buChar char="•"/>
                </a:pPr>
                <a:r>
                  <a:rPr lang="en-US" sz="2400" dirty="0">
                    <a:solidFill>
                      <a:schemeClr val="accent6"/>
                    </a:solidFill>
                  </a:rPr>
                  <a:t>Very tedious to create a complete architecture for a functional 	computer, one logical gate at a time.</a:t>
                </a:r>
              </a:p>
            </p:txBody>
          </p:sp>
        </mc:Choice>
        <mc:Fallback xmlns="">
          <p:sp>
            <p:nvSpPr>
              <p:cNvPr id="2" name="TextBox 1">
                <a:extLst>
                  <a:ext uri="{FF2B5EF4-FFF2-40B4-BE49-F238E27FC236}">
                    <a16:creationId xmlns:a16="http://schemas.microsoft.com/office/drawing/2014/main" id="{E8964CE4-1A41-7300-BFAF-705254BED5FC}"/>
                  </a:ext>
                </a:extLst>
              </p:cNvPr>
              <p:cNvSpPr txBox="1">
                <a:spLocks noRot="1" noChangeAspect="1" noMove="1" noResize="1" noEditPoints="1" noAdjustHandles="1" noChangeArrowheads="1" noChangeShapeType="1" noTextEdit="1"/>
              </p:cNvSpPr>
              <p:nvPr/>
            </p:nvSpPr>
            <p:spPr>
              <a:xfrm>
                <a:off x="44726" y="1022377"/>
                <a:ext cx="9099274" cy="3416320"/>
              </a:xfrm>
              <a:prstGeom prst="rect">
                <a:avLst/>
              </a:prstGeom>
              <a:blipFill>
                <a:blip r:embed="rId2"/>
                <a:stretch>
                  <a:fillRect l="-871" t="-1250" b="-3393"/>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BE183B7F-93D1-A5E5-3A4E-64C2AE1DEB7C}"/>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43</a:t>
            </a:fld>
            <a:endParaRPr lang="en-US" dirty="0"/>
          </a:p>
        </p:txBody>
      </p:sp>
    </p:spTree>
    <p:extLst>
      <p:ext uri="{BB962C8B-B14F-4D97-AF65-F5344CB8AC3E}">
        <p14:creationId xmlns:p14="http://schemas.microsoft.com/office/powerpoint/2010/main" val="27362532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1F075-C258-A3A3-AA1C-1CD8EC5047FE}"/>
              </a:ext>
            </a:extLst>
          </p:cNvPr>
          <p:cNvSpPr>
            <a:spLocks noGrp="1"/>
          </p:cNvSpPr>
          <p:nvPr>
            <p:ph type="title"/>
          </p:nvPr>
        </p:nvSpPr>
        <p:spPr>
          <a:xfrm>
            <a:off x="720000" y="0"/>
            <a:ext cx="7704000" cy="548700"/>
          </a:xfrm>
        </p:spPr>
        <p:txBody>
          <a:bodyPr/>
          <a:lstStyle/>
          <a:p>
            <a:r>
              <a:rPr lang="en-US" dirty="0"/>
              <a:t>Final Remarks</a:t>
            </a:r>
          </a:p>
        </p:txBody>
      </p:sp>
      <p:grpSp>
        <p:nvGrpSpPr>
          <p:cNvPr id="24" name="Group 23">
            <a:extLst>
              <a:ext uri="{FF2B5EF4-FFF2-40B4-BE49-F238E27FC236}">
                <a16:creationId xmlns:a16="http://schemas.microsoft.com/office/drawing/2014/main" id="{12AC8EE3-AB7E-33A8-BE38-577D216AA575}"/>
              </a:ext>
            </a:extLst>
          </p:cNvPr>
          <p:cNvGrpSpPr/>
          <p:nvPr/>
        </p:nvGrpSpPr>
        <p:grpSpPr>
          <a:xfrm>
            <a:off x="1763523" y="2161045"/>
            <a:ext cx="5616953" cy="2656591"/>
            <a:chOff x="1564037" y="1962262"/>
            <a:chExt cx="5616953" cy="2656591"/>
          </a:xfrm>
        </p:grpSpPr>
        <p:grpSp>
          <p:nvGrpSpPr>
            <p:cNvPr id="5" name="Google Shape;4812;p56">
              <a:extLst>
                <a:ext uri="{FF2B5EF4-FFF2-40B4-BE49-F238E27FC236}">
                  <a16:creationId xmlns:a16="http://schemas.microsoft.com/office/drawing/2014/main" id="{90E51061-7821-D0A8-0AB8-813BC398C624}"/>
                </a:ext>
              </a:extLst>
            </p:cNvPr>
            <p:cNvGrpSpPr/>
            <p:nvPr/>
          </p:nvGrpSpPr>
          <p:grpSpPr>
            <a:xfrm>
              <a:off x="6226834" y="2155181"/>
              <a:ext cx="954156" cy="833138"/>
              <a:chOff x="-45664635" y="2352224"/>
              <a:chExt cx="300125" cy="263875"/>
            </a:xfrm>
          </p:grpSpPr>
          <p:sp>
            <p:nvSpPr>
              <p:cNvPr id="6" name="Google Shape;4813;p56">
                <a:extLst>
                  <a:ext uri="{FF2B5EF4-FFF2-40B4-BE49-F238E27FC236}">
                    <a16:creationId xmlns:a16="http://schemas.microsoft.com/office/drawing/2014/main" id="{4C29EF10-0C07-40C7-77B2-F73158514E21}"/>
                  </a:ext>
                </a:extLst>
              </p:cNvPr>
              <p:cNvSpPr/>
              <p:nvPr/>
            </p:nvSpPr>
            <p:spPr>
              <a:xfrm>
                <a:off x="-45664635" y="2352224"/>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4814;p56">
                <a:extLst>
                  <a:ext uri="{FF2B5EF4-FFF2-40B4-BE49-F238E27FC236}">
                    <a16:creationId xmlns:a16="http://schemas.microsoft.com/office/drawing/2014/main" id="{0581CBB9-6746-BB8F-E38A-11C1B581017F}"/>
                  </a:ext>
                </a:extLst>
              </p:cNvPr>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815;p56">
                <a:extLst>
                  <a:ext uri="{FF2B5EF4-FFF2-40B4-BE49-F238E27FC236}">
                    <a16:creationId xmlns:a16="http://schemas.microsoft.com/office/drawing/2014/main" id="{35C754B5-0A17-0E58-8E09-9F955671CD4B}"/>
                  </a:ext>
                </a:extLst>
              </p:cNvPr>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816;p56">
                <a:extLst>
                  <a:ext uri="{FF2B5EF4-FFF2-40B4-BE49-F238E27FC236}">
                    <a16:creationId xmlns:a16="http://schemas.microsoft.com/office/drawing/2014/main" id="{4205DFE7-305D-C9D8-03A6-B3FEDAA54E91}"/>
                  </a:ext>
                </a:extLst>
              </p:cNvPr>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817;p56">
                <a:extLst>
                  <a:ext uri="{FF2B5EF4-FFF2-40B4-BE49-F238E27FC236}">
                    <a16:creationId xmlns:a16="http://schemas.microsoft.com/office/drawing/2014/main" id="{AEC79E6F-4A31-666C-6EF5-9905FC06B4C2}"/>
                  </a:ext>
                </a:extLst>
              </p:cNvPr>
              <p:cNvSpPr/>
              <p:nvPr/>
            </p:nvSpPr>
            <p:spPr>
              <a:xfrm>
                <a:off x="-45541737"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818;p56">
                <a:extLst>
                  <a:ext uri="{FF2B5EF4-FFF2-40B4-BE49-F238E27FC236}">
                    <a16:creationId xmlns:a16="http://schemas.microsoft.com/office/drawing/2014/main" id="{EC76A4B8-F5EB-F31C-2F51-490E1DD4E95C}"/>
                  </a:ext>
                </a:extLst>
              </p:cNvPr>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819;p56">
                <a:extLst>
                  <a:ext uri="{FF2B5EF4-FFF2-40B4-BE49-F238E27FC236}">
                    <a16:creationId xmlns:a16="http://schemas.microsoft.com/office/drawing/2014/main" id="{8E84CEFA-4D27-A825-EEB3-EF0FA40A5885}"/>
                  </a:ext>
                </a:extLst>
              </p:cNvPr>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4820;p56">
              <a:extLst>
                <a:ext uri="{FF2B5EF4-FFF2-40B4-BE49-F238E27FC236}">
                  <a16:creationId xmlns:a16="http://schemas.microsoft.com/office/drawing/2014/main" id="{32D25734-2BB4-B7F7-2C31-544262E065E2}"/>
                </a:ext>
              </a:extLst>
            </p:cNvPr>
            <p:cNvGrpSpPr/>
            <p:nvPr/>
          </p:nvGrpSpPr>
          <p:grpSpPr>
            <a:xfrm>
              <a:off x="3955263" y="3780248"/>
              <a:ext cx="842177" cy="838605"/>
              <a:chOff x="-44525806" y="1982825"/>
              <a:chExt cx="300900" cy="301700"/>
            </a:xfrm>
          </p:grpSpPr>
          <p:sp>
            <p:nvSpPr>
              <p:cNvPr id="14" name="Google Shape;4821;p56">
                <a:extLst>
                  <a:ext uri="{FF2B5EF4-FFF2-40B4-BE49-F238E27FC236}">
                    <a16:creationId xmlns:a16="http://schemas.microsoft.com/office/drawing/2014/main" id="{C8F6B4B0-A94B-8218-44A7-F896CEC8CFF2}"/>
                  </a:ext>
                </a:extLst>
              </p:cNvPr>
              <p:cNvSpPr/>
              <p:nvPr/>
            </p:nvSpPr>
            <p:spPr>
              <a:xfrm>
                <a:off x="-44525806"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4822;p56">
                <a:extLst>
                  <a:ext uri="{FF2B5EF4-FFF2-40B4-BE49-F238E27FC236}">
                    <a16:creationId xmlns:a16="http://schemas.microsoft.com/office/drawing/2014/main" id="{391BBA74-19FE-0988-B7FA-A34FE9CCFC13}"/>
                  </a:ext>
                </a:extLst>
              </p:cNvPr>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823;p56">
                <a:extLst>
                  <a:ext uri="{FF2B5EF4-FFF2-40B4-BE49-F238E27FC236}">
                    <a16:creationId xmlns:a16="http://schemas.microsoft.com/office/drawing/2014/main" id="{975D1B69-F33C-7A7D-20B9-9549983FF329}"/>
                  </a:ext>
                </a:extLst>
              </p:cNvPr>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824;p56">
                <a:extLst>
                  <a:ext uri="{FF2B5EF4-FFF2-40B4-BE49-F238E27FC236}">
                    <a16:creationId xmlns:a16="http://schemas.microsoft.com/office/drawing/2014/main" id="{093849A7-D3DD-50DA-7572-368A8826C84C}"/>
                  </a:ext>
                </a:extLst>
              </p:cNvPr>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825;p56">
                <a:extLst>
                  <a:ext uri="{FF2B5EF4-FFF2-40B4-BE49-F238E27FC236}">
                    <a16:creationId xmlns:a16="http://schemas.microsoft.com/office/drawing/2014/main" id="{01F7593C-AD2C-4557-C28D-253C86EAD727}"/>
                  </a:ext>
                </a:extLst>
              </p:cNvPr>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826;p56">
                <a:extLst>
                  <a:ext uri="{FF2B5EF4-FFF2-40B4-BE49-F238E27FC236}">
                    <a16:creationId xmlns:a16="http://schemas.microsoft.com/office/drawing/2014/main" id="{B4B62FF5-0EE9-6CC5-720C-849913FF48DB}"/>
                  </a:ext>
                </a:extLst>
              </p:cNvPr>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827;p56">
                <a:extLst>
                  <a:ext uri="{FF2B5EF4-FFF2-40B4-BE49-F238E27FC236}">
                    <a16:creationId xmlns:a16="http://schemas.microsoft.com/office/drawing/2014/main" id="{D26D2974-C73B-E378-CCE6-DC39D45D22CB}"/>
                  </a:ext>
                </a:extLst>
              </p:cNvPr>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14130;p77">
              <a:extLst>
                <a:ext uri="{FF2B5EF4-FFF2-40B4-BE49-F238E27FC236}">
                  <a16:creationId xmlns:a16="http://schemas.microsoft.com/office/drawing/2014/main" id="{ECE5FA07-B349-76E2-6C08-E984B3C08704}"/>
                </a:ext>
              </a:extLst>
            </p:cNvPr>
            <p:cNvSpPr/>
            <p:nvPr/>
          </p:nvSpPr>
          <p:spPr>
            <a:xfrm>
              <a:off x="1564037" y="2180787"/>
              <a:ext cx="842178" cy="83994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gradFill>
              <a:gsLst>
                <a:gs pos="100000">
                  <a:srgbClr val="EC941B"/>
                </a:gs>
                <a:gs pos="50000">
                  <a:srgbClr val="F8887C"/>
                </a:gs>
                <a:gs pos="0">
                  <a:srgbClr val="FA8789"/>
                </a:gs>
              </a:gsLst>
              <a:lin ang="135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F9133"/>
                </a:solidFill>
              </a:endParaRPr>
            </a:p>
          </p:txBody>
        </p:sp>
        <p:grpSp>
          <p:nvGrpSpPr>
            <p:cNvPr id="86" name="Group 85">
              <a:extLst>
                <a:ext uri="{FF2B5EF4-FFF2-40B4-BE49-F238E27FC236}">
                  <a16:creationId xmlns:a16="http://schemas.microsoft.com/office/drawing/2014/main" id="{C86D26E1-23F8-883B-0171-9F904376A428}"/>
                </a:ext>
              </a:extLst>
            </p:cNvPr>
            <p:cNvGrpSpPr/>
            <p:nvPr/>
          </p:nvGrpSpPr>
          <p:grpSpPr>
            <a:xfrm>
              <a:off x="3708327" y="1962262"/>
              <a:ext cx="1346574" cy="1296752"/>
              <a:chOff x="3544332" y="1923374"/>
              <a:chExt cx="1346574" cy="1296752"/>
            </a:xfrm>
          </p:grpSpPr>
          <p:grpSp>
            <p:nvGrpSpPr>
              <p:cNvPr id="84" name="Group 83">
                <a:extLst>
                  <a:ext uri="{FF2B5EF4-FFF2-40B4-BE49-F238E27FC236}">
                    <a16:creationId xmlns:a16="http://schemas.microsoft.com/office/drawing/2014/main" id="{86FC952E-DE10-55B0-6D73-CCA40908570C}"/>
                  </a:ext>
                </a:extLst>
              </p:cNvPr>
              <p:cNvGrpSpPr/>
              <p:nvPr/>
            </p:nvGrpSpPr>
            <p:grpSpPr>
              <a:xfrm>
                <a:off x="3544332" y="1923374"/>
                <a:ext cx="1346574" cy="1296752"/>
                <a:chOff x="3840339" y="2240625"/>
                <a:chExt cx="769697" cy="741219"/>
              </a:xfrm>
            </p:grpSpPr>
            <p:sp>
              <p:nvSpPr>
                <p:cNvPr id="38" name="Google Shape;11515;p69">
                  <a:extLst>
                    <a:ext uri="{FF2B5EF4-FFF2-40B4-BE49-F238E27FC236}">
                      <a16:creationId xmlns:a16="http://schemas.microsoft.com/office/drawing/2014/main" id="{B36250CA-6B2F-D517-E47D-30BA03B12203}"/>
                    </a:ext>
                  </a:extLst>
                </p:cNvPr>
                <p:cNvSpPr/>
                <p:nvPr/>
              </p:nvSpPr>
              <p:spPr>
                <a:xfrm>
                  <a:off x="3874897" y="2240625"/>
                  <a:ext cx="708630" cy="7081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547;p69">
                  <a:extLst>
                    <a:ext uri="{FF2B5EF4-FFF2-40B4-BE49-F238E27FC236}">
                      <a16:creationId xmlns:a16="http://schemas.microsoft.com/office/drawing/2014/main" id="{8BADABF0-33AE-6062-0D9D-4B0ED01E882B}"/>
                    </a:ext>
                  </a:extLst>
                </p:cNvPr>
                <p:cNvSpPr/>
                <p:nvPr/>
              </p:nvSpPr>
              <p:spPr>
                <a:xfrm>
                  <a:off x="4187361" y="2921868"/>
                  <a:ext cx="62377" cy="599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553;p69">
                  <a:extLst>
                    <a:ext uri="{FF2B5EF4-FFF2-40B4-BE49-F238E27FC236}">
                      <a16:creationId xmlns:a16="http://schemas.microsoft.com/office/drawing/2014/main" id="{E6644264-B2F4-1F30-A0FA-4C994FFFF720}"/>
                    </a:ext>
                  </a:extLst>
                </p:cNvPr>
                <p:cNvSpPr/>
                <p:nvPr/>
              </p:nvSpPr>
              <p:spPr>
                <a:xfrm>
                  <a:off x="3840339" y="2571200"/>
                  <a:ext cx="62433" cy="59998"/>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557;p69">
                  <a:extLst>
                    <a:ext uri="{FF2B5EF4-FFF2-40B4-BE49-F238E27FC236}">
                      <a16:creationId xmlns:a16="http://schemas.microsoft.com/office/drawing/2014/main" id="{CF56F58B-C28F-5637-BCF7-D5F42F79337D}"/>
                    </a:ext>
                  </a:extLst>
                </p:cNvPr>
                <p:cNvSpPr/>
                <p:nvPr/>
              </p:nvSpPr>
              <p:spPr>
                <a:xfrm>
                  <a:off x="4547659" y="2571750"/>
                  <a:ext cx="62377" cy="5998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TextBox 84">
                <a:extLst>
                  <a:ext uri="{FF2B5EF4-FFF2-40B4-BE49-F238E27FC236}">
                    <a16:creationId xmlns:a16="http://schemas.microsoft.com/office/drawing/2014/main" id="{359DE32B-C7C1-761C-B5E2-4E70A0FFFE65}"/>
                  </a:ext>
                </a:extLst>
              </p:cNvPr>
              <p:cNvSpPr txBox="1"/>
              <p:nvPr/>
            </p:nvSpPr>
            <p:spPr>
              <a:xfrm>
                <a:off x="3628955" y="2054039"/>
                <a:ext cx="1231945" cy="1015663"/>
              </a:xfrm>
              <a:prstGeom prst="rect">
                <a:avLst/>
              </a:prstGeom>
              <a:noFill/>
            </p:spPr>
            <p:txBody>
              <a:bodyPr wrap="square" rtlCol="0">
                <a:spAutoFit/>
              </a:bodyPr>
              <a:lstStyle/>
              <a:p>
                <a:r>
                  <a:rPr lang="en-US" sz="6000" dirty="0">
                    <a:solidFill>
                      <a:srgbClr val="F0F062"/>
                    </a:solidFill>
                  </a:rPr>
                  <a:t>TC</a:t>
                </a:r>
              </a:p>
            </p:txBody>
          </p:sp>
        </p:grpSp>
        <p:cxnSp>
          <p:nvCxnSpPr>
            <p:cNvPr id="88" name="Straight Connector 87">
              <a:extLst>
                <a:ext uri="{FF2B5EF4-FFF2-40B4-BE49-F238E27FC236}">
                  <a16:creationId xmlns:a16="http://schemas.microsoft.com/office/drawing/2014/main" id="{225EDA72-D03D-C41F-7285-85FAE6BA21FD}"/>
                </a:ext>
              </a:extLst>
            </p:cNvPr>
            <p:cNvCxnSpPr>
              <a:cxnSpLocks/>
            </p:cNvCxnSpPr>
            <p:nvPr/>
          </p:nvCxnSpPr>
          <p:spPr>
            <a:xfrm>
              <a:off x="2334381" y="2600759"/>
              <a:ext cx="1373946" cy="0"/>
            </a:xfrm>
            <a:prstGeom prst="line">
              <a:avLst/>
            </a:prstGeom>
            <a:ln w="28575">
              <a:solidFill>
                <a:srgbClr val="F9888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4AA21DE6-5BFA-EF6A-3014-5CE20EB0C601}"/>
                </a:ext>
              </a:extLst>
            </p:cNvPr>
            <p:cNvCxnSpPr>
              <a:cxnSpLocks/>
            </p:cNvCxnSpPr>
            <p:nvPr/>
          </p:nvCxnSpPr>
          <p:spPr>
            <a:xfrm flipV="1">
              <a:off x="4372309" y="3259014"/>
              <a:ext cx="0" cy="541114"/>
            </a:xfrm>
            <a:prstGeom prst="line">
              <a:avLst/>
            </a:prstGeom>
            <a:ln w="28575">
              <a:solidFill>
                <a:srgbClr val="F38D5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CB61D10-0797-6F98-7FB2-FEE05336276D}"/>
                </a:ext>
              </a:extLst>
            </p:cNvPr>
            <p:cNvCxnSpPr>
              <a:cxnSpLocks/>
            </p:cNvCxnSpPr>
            <p:nvPr/>
          </p:nvCxnSpPr>
          <p:spPr>
            <a:xfrm>
              <a:off x="5054901" y="2600759"/>
              <a:ext cx="1171933" cy="0"/>
            </a:xfrm>
            <a:prstGeom prst="line">
              <a:avLst/>
            </a:prstGeom>
            <a:ln w="28575">
              <a:solidFill>
                <a:srgbClr val="F38D51"/>
              </a:solidFill>
            </a:ln>
          </p:spPr>
          <p:style>
            <a:lnRef idx="1">
              <a:schemeClr val="accent1"/>
            </a:lnRef>
            <a:fillRef idx="0">
              <a:schemeClr val="accent1"/>
            </a:fillRef>
            <a:effectRef idx="0">
              <a:schemeClr val="accent1"/>
            </a:effectRef>
            <a:fontRef idx="minor">
              <a:schemeClr val="tx1"/>
            </a:fontRef>
          </p:style>
        </p:cxnSp>
      </p:grpSp>
      <p:sp>
        <p:nvSpPr>
          <p:cNvPr id="27" name="Google Shape;4713;p54">
            <a:extLst>
              <a:ext uri="{FF2B5EF4-FFF2-40B4-BE49-F238E27FC236}">
                <a16:creationId xmlns:a16="http://schemas.microsoft.com/office/drawing/2014/main" id="{281CFC5A-359D-09F4-7C09-FDDEE35166E0}"/>
              </a:ext>
            </a:extLst>
          </p:cNvPr>
          <p:cNvSpPr txBox="1"/>
          <p:nvPr/>
        </p:nvSpPr>
        <p:spPr>
          <a:xfrm>
            <a:off x="742253" y="1159673"/>
            <a:ext cx="4403006" cy="728147"/>
          </a:xfrm>
          <a:prstGeom prst="rect">
            <a:avLst/>
          </a:prstGeom>
          <a:noFill/>
          <a:ln>
            <a:noFill/>
          </a:ln>
        </p:spPr>
        <p:txBody>
          <a:bodyPr spcFirstLastPara="1" wrap="square" lIns="91425" tIns="91425" rIns="91425" bIns="91425" anchor="b" anchorCtr="0">
            <a:noAutofit/>
          </a:bodyPr>
          <a:lstStyle/>
          <a:p>
            <a:pPr>
              <a:buClr>
                <a:schemeClr val="accent6"/>
              </a:buClr>
            </a:pPr>
            <a:r>
              <a:rPr lang="en-US" sz="2000" b="1" dirty="0">
                <a:solidFill>
                  <a:schemeClr val="accent6"/>
                </a:solidFill>
              </a:rPr>
              <a:t>Different disciplines approaches to Turing Completeness</a:t>
            </a:r>
          </a:p>
        </p:txBody>
      </p:sp>
      <p:sp>
        <p:nvSpPr>
          <p:cNvPr id="29" name="Google Shape;4715;p54">
            <a:extLst>
              <a:ext uri="{FF2B5EF4-FFF2-40B4-BE49-F238E27FC236}">
                <a16:creationId xmlns:a16="http://schemas.microsoft.com/office/drawing/2014/main" id="{10727A61-63D5-28A2-9F3C-464609ADCF12}"/>
              </a:ext>
            </a:extLst>
          </p:cNvPr>
          <p:cNvSpPr txBox="1"/>
          <p:nvPr/>
        </p:nvSpPr>
        <p:spPr>
          <a:xfrm>
            <a:off x="6121718" y="1155771"/>
            <a:ext cx="1950300" cy="735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accent6"/>
                </a:solidFill>
                <a:latin typeface="DM Sans"/>
                <a:ea typeface="DM Sans"/>
                <a:cs typeface="DM Sans"/>
                <a:sym typeface="DM Sans"/>
              </a:rPr>
              <a:t>Proteus being useful IRL</a:t>
            </a:r>
            <a:endParaRPr sz="2000" b="1" dirty="0">
              <a:solidFill>
                <a:schemeClr val="accent6"/>
              </a:solidFill>
              <a:latin typeface="DM Sans"/>
              <a:ea typeface="DM Sans"/>
              <a:cs typeface="DM Sans"/>
              <a:sym typeface="DM Sans"/>
            </a:endParaRPr>
          </a:p>
        </p:txBody>
      </p:sp>
      <p:sp>
        <p:nvSpPr>
          <p:cNvPr id="31" name="Google Shape;4717;p54">
            <a:extLst>
              <a:ext uri="{FF2B5EF4-FFF2-40B4-BE49-F238E27FC236}">
                <a16:creationId xmlns:a16="http://schemas.microsoft.com/office/drawing/2014/main" id="{22E94C8D-7A67-5D6D-26AD-9B3C0EE82B54}"/>
              </a:ext>
            </a:extLst>
          </p:cNvPr>
          <p:cNvSpPr/>
          <p:nvPr/>
        </p:nvSpPr>
        <p:spPr>
          <a:xfrm>
            <a:off x="202803" y="1275627"/>
            <a:ext cx="457200" cy="457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500" b="1">
                <a:solidFill>
                  <a:schemeClr val="accent6"/>
                </a:solidFill>
                <a:latin typeface="DM Sans"/>
                <a:ea typeface="DM Sans"/>
                <a:cs typeface="DM Sans"/>
                <a:sym typeface="DM Sans"/>
              </a:rPr>
              <a:t>1</a:t>
            </a:r>
            <a:endParaRPr sz="1500" b="1">
              <a:solidFill>
                <a:schemeClr val="accent6"/>
              </a:solidFill>
              <a:latin typeface="DM Sans"/>
              <a:ea typeface="DM Sans"/>
              <a:cs typeface="DM Sans"/>
              <a:sym typeface="DM Sans"/>
            </a:endParaRPr>
          </a:p>
        </p:txBody>
      </p:sp>
      <p:sp>
        <p:nvSpPr>
          <p:cNvPr id="32" name="Google Shape;4718;p54">
            <a:extLst>
              <a:ext uri="{FF2B5EF4-FFF2-40B4-BE49-F238E27FC236}">
                <a16:creationId xmlns:a16="http://schemas.microsoft.com/office/drawing/2014/main" id="{C9E7E55D-0F72-8612-55BC-041D2CBD7189}"/>
              </a:ext>
            </a:extLst>
          </p:cNvPr>
          <p:cNvSpPr/>
          <p:nvPr/>
        </p:nvSpPr>
        <p:spPr>
          <a:xfrm>
            <a:off x="5595403" y="1216945"/>
            <a:ext cx="457200" cy="457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500" b="1">
                <a:solidFill>
                  <a:schemeClr val="accent6"/>
                </a:solidFill>
                <a:latin typeface="DM Sans"/>
                <a:ea typeface="DM Sans"/>
                <a:cs typeface="DM Sans"/>
                <a:sym typeface="DM Sans"/>
              </a:rPr>
              <a:t>2</a:t>
            </a:r>
            <a:endParaRPr sz="1500" b="1">
              <a:solidFill>
                <a:schemeClr val="accent6"/>
              </a:solidFill>
              <a:latin typeface="DM Sans"/>
              <a:ea typeface="DM Sans"/>
              <a:cs typeface="DM Sans"/>
              <a:sym typeface="DM Sans"/>
            </a:endParaRPr>
          </a:p>
        </p:txBody>
      </p:sp>
      <p:sp>
        <p:nvSpPr>
          <p:cNvPr id="4" name="TextBox 3">
            <a:extLst>
              <a:ext uri="{FF2B5EF4-FFF2-40B4-BE49-F238E27FC236}">
                <a16:creationId xmlns:a16="http://schemas.microsoft.com/office/drawing/2014/main" id="{6CB22AD9-913A-7BB2-D372-0172075A90FB}"/>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44</a:t>
            </a:fld>
            <a:endParaRPr lang="en-US" dirty="0"/>
          </a:p>
        </p:txBody>
      </p:sp>
    </p:spTree>
    <p:extLst>
      <p:ext uri="{BB962C8B-B14F-4D97-AF65-F5344CB8AC3E}">
        <p14:creationId xmlns:p14="http://schemas.microsoft.com/office/powerpoint/2010/main" val="19470226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888"/>
        <p:cNvGrpSpPr/>
        <p:nvPr/>
      </p:nvGrpSpPr>
      <p:grpSpPr>
        <a:xfrm>
          <a:off x="0" y="0"/>
          <a:ext cx="0" cy="0"/>
          <a:chOff x="0" y="0"/>
          <a:chExt cx="0" cy="0"/>
        </a:xfrm>
      </p:grpSpPr>
      <p:sp>
        <p:nvSpPr>
          <p:cNvPr id="4889" name="Google Shape;4889;p60"/>
          <p:cNvSpPr txBox="1">
            <a:spLocks noGrp="1"/>
          </p:cNvSpPr>
          <p:nvPr>
            <p:ph type="title"/>
          </p:nvPr>
        </p:nvSpPr>
        <p:spPr>
          <a:xfrm>
            <a:off x="1961256" y="965200"/>
            <a:ext cx="5424438" cy="11717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 You!</a:t>
            </a:r>
            <a:endParaRPr dirty="0">
              <a:solidFill>
                <a:schemeClr val="lt2"/>
              </a:solidFill>
            </a:endParaRPr>
          </a:p>
        </p:txBody>
      </p:sp>
      <p:sp>
        <p:nvSpPr>
          <p:cNvPr id="4890" name="Google Shape;4890;p60"/>
          <p:cNvSpPr txBox="1">
            <a:spLocks noGrp="1"/>
          </p:cNvSpPr>
          <p:nvPr>
            <p:ph type="subTitle" idx="1"/>
          </p:nvPr>
        </p:nvSpPr>
        <p:spPr>
          <a:xfrm>
            <a:off x="713125" y="1979700"/>
            <a:ext cx="77175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dirty="0">
                <a:solidFill>
                  <a:schemeClr val="lt2"/>
                </a:solidFill>
              </a:rPr>
              <a:t>Questions?</a:t>
            </a:r>
            <a:endParaRPr sz="6000" b="1" dirty="0">
              <a:solidFill>
                <a:schemeClr val="lt2"/>
              </a:solidFill>
            </a:endParaRPr>
          </a:p>
        </p:txBody>
      </p:sp>
      <p:sp>
        <p:nvSpPr>
          <p:cNvPr id="2" name="TextBox 1">
            <a:extLst>
              <a:ext uri="{FF2B5EF4-FFF2-40B4-BE49-F238E27FC236}">
                <a16:creationId xmlns:a16="http://schemas.microsoft.com/office/drawing/2014/main" id="{12D9F13F-2AAA-56DE-96EA-2DBB960BCBC4}"/>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45</a:t>
            </a:fld>
            <a:endParaRPr lang="en-US" dirty="0"/>
          </a:p>
        </p:txBody>
      </p:sp>
      <p:pic>
        <p:nvPicPr>
          <p:cNvPr id="1026" name="Picture 2" descr="Profile photo of Jake Chipps">
            <a:extLst>
              <a:ext uri="{FF2B5EF4-FFF2-40B4-BE49-F238E27FC236}">
                <a16:creationId xmlns:a16="http://schemas.microsoft.com/office/drawing/2014/main" id="{C4533B62-785A-FF50-99F2-28CE339C7C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84289" y="1097128"/>
            <a:ext cx="1011888" cy="10118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ryam Jalali">
            <a:extLst>
              <a:ext uri="{FF2B5EF4-FFF2-40B4-BE49-F238E27FC236}">
                <a16:creationId xmlns:a16="http://schemas.microsoft.com/office/drawing/2014/main" id="{02E0F52E-7743-DDF6-2138-A741E2E664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573" y="2970634"/>
            <a:ext cx="1174750" cy="11747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icture">
            <a:extLst>
              <a:ext uri="{FF2B5EF4-FFF2-40B4-BE49-F238E27FC236}">
                <a16:creationId xmlns:a16="http://schemas.microsoft.com/office/drawing/2014/main" id="{E6819887-1C60-E7D4-EF34-F0A3C02529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573" y="464875"/>
            <a:ext cx="1174750" cy="164414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o photo description available.">
            <a:extLst>
              <a:ext uri="{FF2B5EF4-FFF2-40B4-BE49-F238E27FC236}">
                <a16:creationId xmlns:a16="http://schemas.microsoft.com/office/drawing/2014/main" id="{CA956AA8-D7A6-6E74-6C99-067768FDC7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84539" y="2968606"/>
            <a:ext cx="1011888" cy="10118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04"/>
        <p:cNvGrpSpPr/>
        <p:nvPr/>
      </p:nvGrpSpPr>
      <p:grpSpPr>
        <a:xfrm>
          <a:off x="0" y="0"/>
          <a:ext cx="0" cy="0"/>
          <a:chOff x="0" y="0"/>
          <a:chExt cx="0" cy="0"/>
        </a:xfrm>
      </p:grpSpPr>
      <p:sp>
        <p:nvSpPr>
          <p:cNvPr id="5005" name="Google Shape;5005;p62"/>
          <p:cNvSpPr txBox="1">
            <a:spLocks noGrp="1"/>
          </p:cNvSpPr>
          <p:nvPr>
            <p:ph type="body" idx="4294967295"/>
          </p:nvPr>
        </p:nvSpPr>
        <p:spPr>
          <a:xfrm>
            <a:off x="713225" y="506361"/>
            <a:ext cx="7710900" cy="4102289"/>
          </a:xfrm>
          <a:prstGeom prst="rect">
            <a:avLst/>
          </a:prstGeom>
        </p:spPr>
        <p:txBody>
          <a:bodyPr spcFirstLastPara="1" wrap="square" lIns="91425" tIns="91425" rIns="91425" bIns="91425" anchor="t" anchorCtr="0">
            <a:noAutofit/>
          </a:bodyPr>
          <a:lstStyle/>
          <a:p>
            <a:pPr marL="171450" indent="-171450"/>
            <a:r>
              <a:rPr lang="en-US" sz="1200" dirty="0"/>
              <a:t>R. Gandy, “Church’s Thesis and Principles for Mechanisms,” The Kleene Symposium, pp. 123–148, Jun. 1980.</a:t>
            </a:r>
          </a:p>
          <a:p>
            <a:pPr marL="171450" indent="-171450"/>
            <a:r>
              <a:rPr lang="en-US" sz="1200" dirty="0"/>
              <a:t>Sakharov, Alex. “Rice’s Theorem.” From </a:t>
            </a:r>
            <a:r>
              <a:rPr lang="en-US" sz="1200" dirty="0" err="1"/>
              <a:t>MathWorld</a:t>
            </a:r>
            <a:r>
              <a:rPr lang="en-US" sz="1200" dirty="0"/>
              <a:t>–A Wolfram Web Resource, created by Eric W. </a:t>
            </a:r>
            <a:r>
              <a:rPr lang="en-US" sz="1200" dirty="0" err="1"/>
              <a:t>Weisstein</a:t>
            </a:r>
            <a:r>
              <a:rPr lang="en-US" sz="1200" dirty="0"/>
              <a:t>, Wolfram.com, 2024. </a:t>
            </a:r>
            <a:r>
              <a:rPr lang="en-US" sz="1200" dirty="0">
                <a:hlinkClick r:id="rId3"/>
              </a:rPr>
              <a:t>https://mathworld.wolfram.com/RicesTheorem.html</a:t>
            </a:r>
            <a:endParaRPr lang="en-US" sz="1200" dirty="0"/>
          </a:p>
          <a:p>
            <a:pPr marL="171450" indent="-171450"/>
            <a:r>
              <a:rPr lang="de-DE" sz="1200" dirty="0"/>
              <a:t>Wikipedia Contributors, “Rice’s theorem,” Wikipedia, Sep. 24, 2019. https://en.wikipedia.org/wiki/Rice%27s theorem</a:t>
            </a:r>
          </a:p>
          <a:p>
            <a:pPr marL="171450" indent="-171450"/>
            <a:r>
              <a:rPr lang="en-US" sz="1200" dirty="0"/>
              <a:t>“Brainfuck,” Wikipedia, Oct. 05, 2021. https://en.wikipedia.org/wiki/Brainfuck</a:t>
            </a:r>
            <a:endParaRPr lang="de-DE" sz="1200" dirty="0"/>
          </a:p>
          <a:p>
            <a:pPr marL="171450" indent="-171450"/>
            <a:r>
              <a:rPr lang="en-US" sz="1200" dirty="0"/>
              <a:t>262588213843476, “Basics Of </a:t>
            </a:r>
            <a:r>
              <a:rPr lang="en-US" sz="1200" dirty="0" err="1"/>
              <a:t>BrainFuck</a:t>
            </a:r>
            <a:r>
              <a:rPr lang="en-US" sz="1200" dirty="0"/>
              <a:t>,” Gist, Oct. 29, 2024. </a:t>
            </a:r>
            <a:r>
              <a:rPr lang="en-US" sz="1200" dirty="0">
                <a:hlinkClick r:id="rId4"/>
              </a:rPr>
              <a:t>https://gist.github.com/roachhd/dce54bec8ba55fb17d3a</a:t>
            </a:r>
            <a:endParaRPr lang="en-US" sz="1200" dirty="0"/>
          </a:p>
          <a:p>
            <a:pPr marL="171450" indent="-171450"/>
            <a:r>
              <a:rPr lang="en-US" sz="1200" dirty="0"/>
              <a:t>A. Churchill, S. Biderman, and A. Herrick, “Magic: The Gathering is Turing Complete.”</a:t>
            </a:r>
          </a:p>
          <a:p>
            <a:pPr marL="171450" indent="-171450"/>
            <a:r>
              <a:rPr lang="en-US" sz="1200" dirty="0"/>
              <a:t>“I Made A Working Computer With Just Redstone!,” </a:t>
            </a:r>
            <a:r>
              <a:rPr lang="en-US" sz="1200" dirty="0">
                <a:hlinkClick r:id="rId5"/>
              </a:rPr>
              <a:t>www.youtube.com</a:t>
            </a:r>
            <a:r>
              <a:rPr lang="en-US" sz="1200" dirty="0"/>
              <a:t>. https://www.youtube.com/watch?v=CW9N6kGbu2I</a:t>
            </a:r>
          </a:p>
          <a:p>
            <a:pPr marL="171450" indent="-171450"/>
            <a:r>
              <a:rPr lang="en-US" sz="1200" dirty="0"/>
              <a:t>G. Branwen, “Surprisingly Turing-Complete,” gwern.net, Dec. 2012, Available: </a:t>
            </a:r>
            <a:r>
              <a:rPr lang="en-US" sz="1200" dirty="0">
                <a:hlinkClick r:id="rId6"/>
              </a:rPr>
              <a:t>https://gwern.net/turing-complete</a:t>
            </a:r>
            <a:endParaRPr lang="en-US" sz="1200" dirty="0"/>
          </a:p>
          <a:p>
            <a:pPr marL="171450" indent="-171450"/>
            <a:r>
              <a:rPr lang="en-US" sz="1200" dirty="0"/>
              <a:t>“Accidentally Turing-Complete,” beza1e1.tuxen.de. </a:t>
            </a:r>
            <a:r>
              <a:rPr lang="en-US" sz="1200" dirty="0">
                <a:hlinkClick r:id="rId7"/>
              </a:rPr>
              <a:t>https://beza1e1.tuxen.de/articles/accidentally_turing_complete.html</a:t>
            </a:r>
            <a:endParaRPr lang="en-US" sz="1200" dirty="0"/>
          </a:p>
          <a:p>
            <a:pPr marL="171450" indent="-171450"/>
            <a:r>
              <a:rPr lang="en-US" sz="1200" dirty="0"/>
              <a:t>B. McClelland, “Adding Runtime Verification to the Proteus Language,” CSUN, May 2021. P. Rendell, ”A Universal Turing Machine in Conway’s Game of Life,” 2011 International Conference on High Performance Computing &amp; Simulation, Istanbul, Turkey, 2011, pp. 764-772, </a:t>
            </a:r>
            <a:r>
              <a:rPr lang="en-US" sz="1200" dirty="0" err="1"/>
              <a:t>doi</a:t>
            </a:r>
            <a:r>
              <a:rPr lang="en-US" sz="1200" dirty="0"/>
              <a:t>: 10.1109/HPCSim.2011.5999906.</a:t>
            </a:r>
          </a:p>
          <a:p>
            <a:pPr marL="171450" indent="-171450"/>
            <a:r>
              <a:rPr lang="en-US" sz="1200" dirty="0"/>
              <a:t>P. Linz, An Introduction to Formal Languages and Automata. Jones &amp; Bartlett Learning, 2016.</a:t>
            </a:r>
          </a:p>
          <a:p>
            <a:pPr marL="171450" indent="-171450"/>
            <a:r>
              <a:rPr lang="en-US" sz="1200" dirty="0"/>
              <a:t>Jeffrey Outlaw </a:t>
            </a:r>
            <a:r>
              <a:rPr lang="en-US" sz="1200" dirty="0" err="1"/>
              <a:t>Shallit</a:t>
            </a:r>
            <a:r>
              <a:rPr lang="en-US" sz="1200" dirty="0"/>
              <a:t>, A second course in formal languages and automata theory. Cambridge; New York: Cambridge University Press, 2009.</a:t>
            </a:r>
          </a:p>
        </p:txBody>
      </p:sp>
      <p:sp>
        <p:nvSpPr>
          <p:cNvPr id="5006" name="Google Shape;5006;p62"/>
          <p:cNvSpPr txBox="1">
            <a:spLocks noGrp="1"/>
          </p:cNvSpPr>
          <p:nvPr>
            <p:ph type="title"/>
          </p:nvPr>
        </p:nvSpPr>
        <p:spPr>
          <a:xfrm>
            <a:off x="3407195" y="0"/>
            <a:ext cx="2322959"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References</a:t>
            </a:r>
            <a:endParaRPr dirty="0"/>
          </a:p>
        </p:txBody>
      </p:sp>
      <p:sp>
        <p:nvSpPr>
          <p:cNvPr id="2" name="TextBox 1">
            <a:extLst>
              <a:ext uri="{FF2B5EF4-FFF2-40B4-BE49-F238E27FC236}">
                <a16:creationId xmlns:a16="http://schemas.microsoft.com/office/drawing/2014/main" id="{2D760D21-E4BC-A116-F81E-D825271FF2FE}"/>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46</a:t>
            </a:fld>
            <a:endParaRPr 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04">
          <a:extLst>
            <a:ext uri="{FF2B5EF4-FFF2-40B4-BE49-F238E27FC236}">
              <a16:creationId xmlns:a16="http://schemas.microsoft.com/office/drawing/2014/main" id="{6C5EF9AB-FFC6-13C6-E36A-DD1E04D8E2C0}"/>
            </a:ext>
          </a:extLst>
        </p:cNvPr>
        <p:cNvGrpSpPr/>
        <p:nvPr/>
      </p:nvGrpSpPr>
      <p:grpSpPr>
        <a:xfrm>
          <a:off x="0" y="0"/>
          <a:ext cx="0" cy="0"/>
          <a:chOff x="0" y="0"/>
          <a:chExt cx="0" cy="0"/>
        </a:xfrm>
      </p:grpSpPr>
      <p:sp>
        <p:nvSpPr>
          <p:cNvPr id="5005" name="Google Shape;5005;p62">
            <a:extLst>
              <a:ext uri="{FF2B5EF4-FFF2-40B4-BE49-F238E27FC236}">
                <a16:creationId xmlns:a16="http://schemas.microsoft.com/office/drawing/2014/main" id="{0088AE39-C95D-E711-946C-359D7EB98B8F}"/>
              </a:ext>
            </a:extLst>
          </p:cNvPr>
          <p:cNvSpPr txBox="1">
            <a:spLocks noGrp="1"/>
          </p:cNvSpPr>
          <p:nvPr>
            <p:ph type="body" idx="4294967295"/>
          </p:nvPr>
        </p:nvSpPr>
        <p:spPr>
          <a:xfrm>
            <a:off x="713225" y="506361"/>
            <a:ext cx="7710900" cy="4102289"/>
          </a:xfrm>
          <a:prstGeom prst="rect">
            <a:avLst/>
          </a:prstGeom>
        </p:spPr>
        <p:txBody>
          <a:bodyPr spcFirstLastPara="1" wrap="square" lIns="91425" tIns="91425" rIns="91425" bIns="91425" anchor="t" anchorCtr="0">
            <a:noAutofit/>
          </a:bodyPr>
          <a:lstStyle/>
          <a:p>
            <a:pPr marL="171450" indent="-171450"/>
            <a:r>
              <a:rPr lang="en-US" sz="1200" dirty="0"/>
              <a:t>M. </a:t>
            </a:r>
            <a:r>
              <a:rPr lang="en-US" sz="1200" dirty="0" err="1"/>
              <a:t>Bic¸er</a:t>
            </a:r>
            <a:r>
              <a:rPr lang="en-US" sz="1200" dirty="0"/>
              <a:t>, F. Albayrak and U. Orhan, ”Automatic Automata Grading System Using JFLAP,” 2023 Innovations in Intelligent Systems and Applications Conference (ASYU), Sivas, </a:t>
            </a:r>
            <a:r>
              <a:rPr lang="en-US" sz="1200" dirty="0" err="1"/>
              <a:t>Turkiye</a:t>
            </a:r>
            <a:r>
              <a:rPr lang="en-US" sz="1200" dirty="0"/>
              <a:t>, 2023, pp. 1-4, </a:t>
            </a:r>
            <a:r>
              <a:rPr lang="en-US" sz="1200" dirty="0" err="1"/>
              <a:t>doi</a:t>
            </a:r>
            <a:r>
              <a:rPr lang="en-US" sz="1200" dirty="0"/>
              <a:t>: 10.1109/ASYU58738.2023.10296744.</a:t>
            </a:r>
          </a:p>
          <a:p>
            <a:pPr marL="171450" indent="-171450"/>
            <a:r>
              <a:rPr lang="en-US" sz="1200" dirty="0" err="1"/>
              <a:t>Dezani-Ciancaglini</a:t>
            </a:r>
            <a:r>
              <a:rPr lang="en-US" sz="1200" dirty="0"/>
              <a:t> </a:t>
            </a:r>
            <a:r>
              <a:rPr lang="en-US" sz="1200" dirty="0" err="1"/>
              <a:t>Mariangiola</a:t>
            </a:r>
            <a:r>
              <a:rPr lang="en-US" sz="1200" dirty="0"/>
              <a:t> And J. R. Hindley, “Lambda-Calculus,” Wiley Encyclopedia of Computer Science and Engineering, pp. 1–8, Sep. 2008, </a:t>
            </a:r>
            <a:r>
              <a:rPr lang="en-US" sz="1200" dirty="0" err="1"/>
              <a:t>doi</a:t>
            </a:r>
            <a:r>
              <a:rPr lang="en-US" sz="1200" dirty="0"/>
              <a:t>: </a:t>
            </a:r>
            <a:r>
              <a:rPr lang="en-US" sz="1200" dirty="0">
                <a:hlinkClick r:id="rId3"/>
              </a:rPr>
              <a:t>https://doi.org/10.1002/9780470050118.ecse212</a:t>
            </a:r>
            <a:r>
              <a:rPr lang="en-US" sz="1200" dirty="0"/>
              <a:t>.</a:t>
            </a:r>
          </a:p>
          <a:p>
            <a:pPr marL="171450" indent="-171450"/>
            <a:r>
              <a:rPr lang="en-US" sz="1200" dirty="0"/>
              <a:t>M. </a:t>
            </a:r>
            <a:r>
              <a:rPr lang="en-US" sz="1200" dirty="0" err="1"/>
              <a:t>Dezani-Ciancaglini</a:t>
            </a:r>
            <a:r>
              <a:rPr lang="en-US" sz="1200" dirty="0"/>
              <a:t> and J. R. Hindley, “Lambda-Calculus,” Nov. 2007, Available: https://www.researchgate.net/publication/228107078 Lambda-Calculus</a:t>
            </a:r>
          </a:p>
          <a:p>
            <a:pPr marL="171450" indent="-171450"/>
            <a:r>
              <a:rPr lang="en-US" sz="1200" dirty="0"/>
              <a:t>R. Rojas, “A Tutorial Introduction To The Lambda Calculus,” 2015, Available: </a:t>
            </a:r>
            <a:r>
              <a:rPr lang="en-US" sz="1200" dirty="0">
                <a:hlinkClick r:id="rId4"/>
              </a:rPr>
              <a:t>https://arxiv.org/pdf/1503.09060</a:t>
            </a:r>
            <a:endParaRPr lang="en-US" sz="1200" dirty="0"/>
          </a:p>
          <a:p>
            <a:pPr marL="171450" indent="-171450"/>
            <a:r>
              <a:rPr lang="en-US" sz="1200" dirty="0"/>
              <a:t>“Home — nand2tetris,” nand2tetris, 2017. </a:t>
            </a:r>
            <a:r>
              <a:rPr lang="en-US" sz="1200" dirty="0">
                <a:hlinkClick r:id="rId5"/>
              </a:rPr>
              <a:t>https://www.nand2tetris.org/</a:t>
            </a:r>
            <a:endParaRPr lang="en-US" sz="1200" dirty="0"/>
          </a:p>
          <a:p>
            <a:pPr marL="171450" indent="-171450"/>
            <a:r>
              <a:rPr lang="en-US" sz="1200" dirty="0"/>
              <a:t>Noam Nisan, ELEMENTS OF COMPUTING SYSTEMS : building a modern computer from first principles. 2020.</a:t>
            </a:r>
          </a:p>
          <a:p>
            <a:pPr marL="171450" indent="-171450"/>
            <a:r>
              <a:rPr lang="en-US" sz="1200" dirty="0"/>
              <a:t>B. McClelland et al., “Towards a Systems Programming Language Designed for Hierarchical State Machines,” pp. 23–30, Jul. 2021, </a:t>
            </a:r>
            <a:r>
              <a:rPr lang="en-US" sz="1200" dirty="0" err="1"/>
              <a:t>doi</a:t>
            </a:r>
            <a:r>
              <a:rPr lang="en-US" sz="1200" dirty="0"/>
              <a:t>: </a:t>
            </a:r>
            <a:r>
              <a:rPr lang="en-US" sz="1200" dirty="0">
                <a:hlinkClick r:id="rId6"/>
              </a:rPr>
              <a:t>https://doi.org/10.1109/smc-it51442.2021.00010</a:t>
            </a:r>
            <a:r>
              <a:rPr lang="en-US" sz="1200" dirty="0"/>
              <a:t>.</a:t>
            </a:r>
          </a:p>
          <a:p>
            <a:pPr marL="171450" indent="-171450"/>
            <a:r>
              <a:rPr lang="en-US" sz="1200" dirty="0"/>
              <a:t>speeder, “How does the Brainfuck Hello World actually work?,” Stack Overflow, May 30, 2013. https://stackoverflow.com/questions/16836860/how-does-the-brainfuck-hello-world- actually-work/19869651#19869651</a:t>
            </a:r>
          </a:p>
          <a:p>
            <a:pPr marL="171450" indent="-171450"/>
            <a:r>
              <a:rPr lang="en-US" sz="1200" dirty="0"/>
              <a:t>“brainfuck-</a:t>
            </a:r>
            <a:r>
              <a:rPr lang="en-US" sz="1200" dirty="0" err="1"/>
              <a:t>Esolang</a:t>
            </a:r>
            <a:r>
              <a:rPr lang="en-US" sz="1200" dirty="0"/>
              <a:t>,” Esolangs.org, 2023. </a:t>
            </a:r>
            <a:r>
              <a:rPr lang="en-US" sz="1200" dirty="0">
                <a:hlinkClick r:id="rId7"/>
              </a:rPr>
              <a:t>https://esolangs.org/wiki/Brainfuck#Self-interpreters</a:t>
            </a:r>
            <a:endParaRPr lang="en-US" sz="1200" dirty="0"/>
          </a:p>
          <a:p>
            <a:pPr marL="171450" indent="-171450"/>
            <a:r>
              <a:rPr lang="en-US" sz="1200" dirty="0"/>
              <a:t>Brainfuck.org, 2024. </a:t>
            </a:r>
            <a:r>
              <a:rPr lang="en-US" sz="1200" dirty="0">
                <a:hlinkClick r:id="rId8"/>
              </a:rPr>
              <a:t>https://brainfuck.org/dbfi.b</a:t>
            </a:r>
            <a:endParaRPr lang="en-US" sz="1200" dirty="0"/>
          </a:p>
          <a:p>
            <a:pPr marL="171450" indent="-171450"/>
            <a:r>
              <a:rPr lang="fi-FI" sz="1200" dirty="0"/>
              <a:t>Wikipedia Contributors, “Cellular automaton,” Wikipedia, Dec. 05, 2019. https://en.wikipedia.org/wiki/Cellular automaton</a:t>
            </a:r>
          </a:p>
          <a:p>
            <a:pPr marL="171450" indent="-171450"/>
            <a:r>
              <a:rPr lang="en-US" sz="1200" dirty="0"/>
              <a:t>E. W. </a:t>
            </a:r>
            <a:r>
              <a:rPr lang="en-US" sz="1200" dirty="0" err="1"/>
              <a:t>Weisstein</a:t>
            </a:r>
            <a:r>
              <a:rPr lang="en-US" sz="1200" dirty="0"/>
              <a:t>, “Cellular Automaton,” From </a:t>
            </a:r>
            <a:r>
              <a:rPr lang="en-US" sz="1200" dirty="0" err="1"/>
              <a:t>Mathworld</a:t>
            </a:r>
            <a:r>
              <a:rPr lang="en-US" sz="1200" dirty="0"/>
              <a:t>–A Wolfram Web Resource, math-world.wolfram.com. https://mathworld.wolfram.com/CellularAutomaton.html</a:t>
            </a:r>
          </a:p>
        </p:txBody>
      </p:sp>
      <p:sp>
        <p:nvSpPr>
          <p:cNvPr id="5006" name="Google Shape;5006;p62">
            <a:extLst>
              <a:ext uri="{FF2B5EF4-FFF2-40B4-BE49-F238E27FC236}">
                <a16:creationId xmlns:a16="http://schemas.microsoft.com/office/drawing/2014/main" id="{952A751A-4864-7204-DCD6-C6FD29F2A96C}"/>
              </a:ext>
            </a:extLst>
          </p:cNvPr>
          <p:cNvSpPr txBox="1">
            <a:spLocks noGrp="1"/>
          </p:cNvSpPr>
          <p:nvPr>
            <p:ph type="title"/>
          </p:nvPr>
        </p:nvSpPr>
        <p:spPr>
          <a:xfrm>
            <a:off x="3407195" y="0"/>
            <a:ext cx="2322959"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References</a:t>
            </a:r>
            <a:endParaRPr dirty="0"/>
          </a:p>
        </p:txBody>
      </p:sp>
      <p:sp>
        <p:nvSpPr>
          <p:cNvPr id="2" name="TextBox 1">
            <a:extLst>
              <a:ext uri="{FF2B5EF4-FFF2-40B4-BE49-F238E27FC236}">
                <a16:creationId xmlns:a16="http://schemas.microsoft.com/office/drawing/2014/main" id="{82FB66A9-ED68-5777-B46B-43A8AF0FAF72}"/>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47</a:t>
            </a:fld>
            <a:endParaRPr lang="en-US" dirty="0"/>
          </a:p>
        </p:txBody>
      </p:sp>
    </p:spTree>
    <p:extLst>
      <p:ext uri="{BB962C8B-B14F-4D97-AF65-F5344CB8AC3E}">
        <p14:creationId xmlns:p14="http://schemas.microsoft.com/office/powerpoint/2010/main" val="30531523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004">
          <a:extLst>
            <a:ext uri="{FF2B5EF4-FFF2-40B4-BE49-F238E27FC236}">
              <a16:creationId xmlns:a16="http://schemas.microsoft.com/office/drawing/2014/main" id="{5408AC35-0D28-B215-8DC7-DB071AEC8E9B}"/>
            </a:ext>
          </a:extLst>
        </p:cNvPr>
        <p:cNvGrpSpPr/>
        <p:nvPr/>
      </p:nvGrpSpPr>
      <p:grpSpPr>
        <a:xfrm>
          <a:off x="0" y="0"/>
          <a:ext cx="0" cy="0"/>
          <a:chOff x="0" y="0"/>
          <a:chExt cx="0" cy="0"/>
        </a:xfrm>
      </p:grpSpPr>
      <p:sp>
        <p:nvSpPr>
          <p:cNvPr id="5005" name="Google Shape;5005;p62">
            <a:extLst>
              <a:ext uri="{FF2B5EF4-FFF2-40B4-BE49-F238E27FC236}">
                <a16:creationId xmlns:a16="http://schemas.microsoft.com/office/drawing/2014/main" id="{947DC449-7192-1034-0837-BE8A0213C2BA}"/>
              </a:ext>
            </a:extLst>
          </p:cNvPr>
          <p:cNvSpPr txBox="1">
            <a:spLocks noGrp="1"/>
          </p:cNvSpPr>
          <p:nvPr>
            <p:ph type="body" idx="4294967295"/>
          </p:nvPr>
        </p:nvSpPr>
        <p:spPr>
          <a:xfrm>
            <a:off x="713225" y="506361"/>
            <a:ext cx="7710900" cy="4102289"/>
          </a:xfrm>
          <a:prstGeom prst="rect">
            <a:avLst/>
          </a:prstGeom>
        </p:spPr>
        <p:txBody>
          <a:bodyPr spcFirstLastPara="1" wrap="square" lIns="91425" tIns="91425" rIns="91425" bIns="91425" anchor="t" anchorCtr="0">
            <a:noAutofit/>
          </a:bodyPr>
          <a:lstStyle/>
          <a:p>
            <a:pPr marL="171450" indent="-171450"/>
            <a:r>
              <a:rPr lang="en-US" sz="1200" dirty="0"/>
              <a:t>A. </a:t>
            </a:r>
            <a:r>
              <a:rPr lang="en-US" sz="1200" dirty="0" err="1"/>
              <a:t>Ilachinski</a:t>
            </a:r>
            <a:r>
              <a:rPr lang="en-US" sz="1200" dirty="0"/>
              <a:t>, Cellular Automata. World Scientific, 2001.</a:t>
            </a:r>
          </a:p>
          <a:p>
            <a:pPr marL="171450" indent="-171450"/>
            <a:r>
              <a:rPr lang="en-US" sz="1200" dirty="0"/>
              <a:t>“Math’s ‘Game of Life’ Reveals Long-Sought Repeating Patterns — Quanta Magazine,” Quanta Magazine, Jan. 18, 2024. </a:t>
            </a:r>
            <a:r>
              <a:rPr lang="en-US" sz="1200" dirty="0">
                <a:hlinkClick r:id="rId3"/>
              </a:rPr>
              <a:t>https://www.quantamagazine.org/maths-game-of-life-reveals- long-sought-repeating-patterns-20240118/</a:t>
            </a:r>
            <a:endParaRPr lang="en-US" sz="1200" dirty="0"/>
          </a:p>
          <a:p>
            <a:pPr marL="171450" indent="-171450"/>
            <a:r>
              <a:rPr lang="en-US" sz="1200" dirty="0"/>
              <a:t>Code &amp; Optimism, “How to Write A Turing-Complete Programming Language In 40 Minutes In Ruby Using </a:t>
            </a:r>
            <a:r>
              <a:rPr lang="en-US" sz="1200" dirty="0" err="1"/>
              <a:t>Bable</a:t>
            </a:r>
            <a:r>
              <a:rPr lang="en-US" sz="1200" dirty="0"/>
              <a:t>-Bridge,” YouTube, Sep. 19, 2012. https://www.youtube.com/watch?v= Uoyufkb5lk</a:t>
            </a:r>
          </a:p>
          <a:p>
            <a:pPr marL="171450" indent="-171450"/>
            <a:r>
              <a:rPr lang="en-US" sz="1200" dirty="0"/>
              <a:t>M. Kenyon, “How to Write a Brainfuck Interpreter in C#,” Thesharperdev.com, Oct. 12, 2019. </a:t>
            </a:r>
            <a:r>
              <a:rPr lang="en-US" sz="1200" dirty="0">
                <a:hlinkClick r:id="rId4"/>
              </a:rPr>
              <a:t>https://thesharperdev.com/how-to-write-a-brainfuck-interpreter-in-c/</a:t>
            </a:r>
            <a:endParaRPr lang="en-US" sz="1200" dirty="0"/>
          </a:p>
          <a:p>
            <a:pPr marL="171450" indent="-171450"/>
            <a:r>
              <a:rPr lang="en-US" sz="1200" dirty="0"/>
              <a:t>“Compiling to </a:t>
            </a:r>
            <a:r>
              <a:rPr lang="en-US" sz="1200" dirty="0" err="1"/>
              <a:t>Brainf#ck</a:t>
            </a:r>
            <a:r>
              <a:rPr lang="en-US" sz="1200" dirty="0"/>
              <a:t> - Meep.,” </a:t>
            </a:r>
            <a:r>
              <a:rPr lang="en-US" sz="1200" dirty="0" err="1"/>
              <a:t>InJuly</a:t>
            </a:r>
            <a:r>
              <a:rPr lang="en-US" sz="1200" dirty="0"/>
              <a:t>, 2024. </a:t>
            </a:r>
            <a:r>
              <a:rPr lang="en-US" sz="1200" dirty="0">
                <a:hlinkClick r:id="rId5"/>
              </a:rPr>
              <a:t>https://injuly.in/blog/bfinbf/index.html</a:t>
            </a:r>
            <a:endParaRPr lang="en-US" sz="1200" dirty="0"/>
          </a:p>
          <a:p>
            <a:pPr marL="171450" indent="-171450"/>
            <a:r>
              <a:rPr lang="en-US" sz="1200" dirty="0" err="1"/>
              <a:t>srijan-paul</a:t>
            </a:r>
            <a:r>
              <a:rPr lang="en-US" sz="1200" dirty="0"/>
              <a:t>, “GitHub - </a:t>
            </a:r>
            <a:r>
              <a:rPr lang="en-US" sz="1200" dirty="0" err="1"/>
              <a:t>srijan-paul</a:t>
            </a:r>
            <a:r>
              <a:rPr lang="en-US" sz="1200" dirty="0"/>
              <a:t>/</a:t>
            </a:r>
            <a:r>
              <a:rPr lang="en-US" sz="1200" dirty="0" err="1"/>
              <a:t>meep</a:t>
            </a:r>
            <a:r>
              <a:rPr lang="en-US" sz="1200" dirty="0"/>
              <a:t>: A programming language that compiles to brainfuck.,” GitHub, 2020. </a:t>
            </a:r>
            <a:r>
              <a:rPr lang="en-US" sz="1200" dirty="0">
                <a:hlinkClick r:id="rId6"/>
              </a:rPr>
              <a:t>https://github.com/srijan-paul/meep</a:t>
            </a:r>
            <a:endParaRPr lang="en-US" sz="1200" dirty="0"/>
          </a:p>
          <a:p>
            <a:pPr marL="171450" indent="-171450"/>
            <a:r>
              <a:rPr lang="en-US" sz="1200" dirty="0"/>
              <a:t>M. </a:t>
            </a:r>
            <a:r>
              <a:rPr lang="en-US" sz="1200" dirty="0" err="1"/>
              <a:t>Ueding</a:t>
            </a:r>
            <a:r>
              <a:rPr lang="en-US" sz="1200" dirty="0"/>
              <a:t>, “Creating a Brainfuck interpreter,” Martin </a:t>
            </a:r>
            <a:r>
              <a:rPr lang="en-US" sz="1200" dirty="0" err="1"/>
              <a:t>Ueding</a:t>
            </a:r>
            <a:r>
              <a:rPr lang="en-US" sz="1200" dirty="0"/>
              <a:t>, Apr. 19, 2023. </a:t>
            </a:r>
            <a:r>
              <a:rPr lang="en-US" sz="1200" dirty="0">
                <a:hlinkClick r:id="rId7"/>
              </a:rPr>
              <a:t>https://martinueding.de/posts/creating-a-brainfuck-interpreter/</a:t>
            </a:r>
            <a:endParaRPr lang="en-US" sz="1200" dirty="0"/>
          </a:p>
          <a:p>
            <a:pPr marL="171450" indent="-171450"/>
            <a:r>
              <a:rPr lang="en-US" sz="1200" dirty="0"/>
              <a:t>“Functional Programming,” learn.saylor.org. </a:t>
            </a:r>
            <a:r>
              <a:rPr lang="en-US" sz="1200" dirty="0">
                <a:hlinkClick r:id="rId8"/>
              </a:rPr>
              <a:t>https://learn.saylor.org/mod/book/tool/print/-</a:t>
            </a:r>
            <a:r>
              <a:rPr lang="en-US" sz="1200" dirty="0"/>
              <a:t> </a:t>
            </a:r>
            <a:r>
              <a:rPr lang="en-US" sz="1200" dirty="0" err="1"/>
              <a:t>index.php?id</a:t>
            </a:r>
            <a:r>
              <a:rPr lang="en-US" sz="1200" dirty="0"/>
              <a:t>=33044&amp;chapterid=13087</a:t>
            </a:r>
          </a:p>
          <a:p>
            <a:pPr marL="171450" indent="-171450"/>
            <a:r>
              <a:rPr lang="en-US" sz="1200" dirty="0"/>
              <a:t>Wikipedia Contributors, “Lambda calculus,” Wikipedia, Jan. 02, 2020. https://en.wikipedia.org/wiki/Lambda calculus</a:t>
            </a:r>
          </a:p>
          <a:p>
            <a:pPr marL="171450" indent="-171450"/>
            <a:r>
              <a:rPr lang="en-US" sz="1200" dirty="0"/>
              <a:t>“Collected Lambdas,” jwodder.freeshell.org. </a:t>
            </a:r>
            <a:r>
              <a:rPr lang="en-US" sz="1200" dirty="0">
                <a:hlinkClick r:id="rId9"/>
              </a:rPr>
              <a:t>https://jwodder.freeshell.org/lambda.html</a:t>
            </a:r>
            <a:endParaRPr lang="en-US" sz="1200" dirty="0"/>
          </a:p>
          <a:p>
            <a:pPr marL="171450" indent="-171450"/>
            <a:r>
              <a:rPr lang="en-US" sz="1200" dirty="0"/>
              <a:t>Wikipedia Contributors, “SKI Combinator calculus,” Wikipedia, Oct. 28, 2024. https://en.wikipedia.org/wiki/SKI combinator calculus</a:t>
            </a:r>
          </a:p>
        </p:txBody>
      </p:sp>
      <p:sp>
        <p:nvSpPr>
          <p:cNvPr id="5006" name="Google Shape;5006;p62">
            <a:extLst>
              <a:ext uri="{FF2B5EF4-FFF2-40B4-BE49-F238E27FC236}">
                <a16:creationId xmlns:a16="http://schemas.microsoft.com/office/drawing/2014/main" id="{B83B79AF-E61D-AAC0-CDF6-B81D91B650C2}"/>
              </a:ext>
            </a:extLst>
          </p:cNvPr>
          <p:cNvSpPr txBox="1">
            <a:spLocks noGrp="1"/>
          </p:cNvSpPr>
          <p:nvPr>
            <p:ph type="title"/>
          </p:nvPr>
        </p:nvSpPr>
        <p:spPr>
          <a:xfrm>
            <a:off x="3407195" y="0"/>
            <a:ext cx="2322959"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References</a:t>
            </a:r>
            <a:endParaRPr dirty="0"/>
          </a:p>
        </p:txBody>
      </p:sp>
      <p:sp>
        <p:nvSpPr>
          <p:cNvPr id="2" name="TextBox 1">
            <a:extLst>
              <a:ext uri="{FF2B5EF4-FFF2-40B4-BE49-F238E27FC236}">
                <a16:creationId xmlns:a16="http://schemas.microsoft.com/office/drawing/2014/main" id="{F6F9A866-1E2B-839A-A145-8BEDFC09EEF8}"/>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48</a:t>
            </a:fld>
            <a:endParaRPr lang="en-US" dirty="0"/>
          </a:p>
        </p:txBody>
      </p:sp>
    </p:spTree>
    <p:extLst>
      <p:ext uri="{BB962C8B-B14F-4D97-AF65-F5344CB8AC3E}">
        <p14:creationId xmlns:p14="http://schemas.microsoft.com/office/powerpoint/2010/main" val="18059837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004">
          <a:extLst>
            <a:ext uri="{FF2B5EF4-FFF2-40B4-BE49-F238E27FC236}">
              <a16:creationId xmlns:a16="http://schemas.microsoft.com/office/drawing/2014/main" id="{1404E5B1-EA27-31C1-60C9-FBEDA7B0BE57}"/>
            </a:ext>
          </a:extLst>
        </p:cNvPr>
        <p:cNvGrpSpPr/>
        <p:nvPr/>
      </p:nvGrpSpPr>
      <p:grpSpPr>
        <a:xfrm>
          <a:off x="0" y="0"/>
          <a:ext cx="0" cy="0"/>
          <a:chOff x="0" y="0"/>
          <a:chExt cx="0" cy="0"/>
        </a:xfrm>
      </p:grpSpPr>
      <p:sp>
        <p:nvSpPr>
          <p:cNvPr id="5005" name="Google Shape;5005;p62">
            <a:extLst>
              <a:ext uri="{FF2B5EF4-FFF2-40B4-BE49-F238E27FC236}">
                <a16:creationId xmlns:a16="http://schemas.microsoft.com/office/drawing/2014/main" id="{51D875B7-7790-8E5B-C456-4D017043A9BA}"/>
              </a:ext>
            </a:extLst>
          </p:cNvPr>
          <p:cNvSpPr txBox="1">
            <a:spLocks noGrp="1"/>
          </p:cNvSpPr>
          <p:nvPr>
            <p:ph type="body" idx="4294967295"/>
          </p:nvPr>
        </p:nvSpPr>
        <p:spPr>
          <a:xfrm>
            <a:off x="713225" y="412955"/>
            <a:ext cx="7710900" cy="4195695"/>
          </a:xfrm>
          <a:prstGeom prst="rect">
            <a:avLst/>
          </a:prstGeom>
        </p:spPr>
        <p:txBody>
          <a:bodyPr spcFirstLastPara="1" wrap="square" lIns="91425" tIns="91425" rIns="91425" bIns="91425" anchor="t" anchorCtr="0">
            <a:noAutofit/>
          </a:bodyPr>
          <a:lstStyle/>
          <a:p>
            <a:pPr marL="171450" indent="-171450"/>
            <a:r>
              <a:rPr lang="en-US" sz="1200" dirty="0"/>
              <a:t>“Reddit - Dive into anything,” Reddit.com, 2017. https://www.reddit.com/r/ProgrammerHu-mor/comments/78z90f/when you need to know if a number is even or odd/</a:t>
            </a:r>
          </a:p>
          <a:p>
            <a:pPr marL="171450" indent="-171450"/>
            <a:r>
              <a:rPr lang="en-US" sz="1200" dirty="0"/>
              <a:t>“Reddit - Dive into anything,” Reddit.com, 2017. </a:t>
            </a:r>
            <a:r>
              <a:rPr lang="en-US" sz="1200" dirty="0">
                <a:hlinkClick r:id="rId3"/>
              </a:rPr>
              <a:t>https://www.reddit.com/r/ProgrammerHu- mor/comments/78z90f/comment/</a:t>
            </a:r>
            <a:r>
              <a:rPr lang="en-US" sz="1200" dirty="0" err="1">
                <a:hlinkClick r:id="rId3"/>
              </a:rPr>
              <a:t>doylzry</a:t>
            </a:r>
            <a:r>
              <a:rPr lang="en-US" sz="1200" dirty="0">
                <a:hlinkClick r:id="rId3"/>
              </a:rPr>
              <a:t>/</a:t>
            </a:r>
            <a:endParaRPr lang="en-US" sz="1200" dirty="0"/>
          </a:p>
          <a:p>
            <a:pPr marL="171450" indent="-171450"/>
            <a:r>
              <a:rPr lang="en-US" sz="1200" dirty="0"/>
              <a:t>“The Excel Formula Language Is Now Turing-Complete,” </a:t>
            </a:r>
            <a:r>
              <a:rPr lang="en-US" sz="1200" dirty="0" err="1"/>
              <a:t>InfoQ</a:t>
            </a:r>
            <a:r>
              <a:rPr lang="en-US" sz="1200" dirty="0"/>
              <a:t>. </a:t>
            </a:r>
            <a:r>
              <a:rPr lang="en-US" sz="1200" dirty="0">
                <a:hlinkClick r:id="rId4"/>
              </a:rPr>
              <a:t>https://www.infoq.com/articles/excel-lambda-turing-complete/</a:t>
            </a:r>
            <a:endParaRPr lang="en-US" sz="1200" dirty="0"/>
          </a:p>
          <a:p>
            <a:pPr marL="171450" indent="-171450"/>
            <a:r>
              <a:rPr lang="en-US" sz="1200" dirty="0"/>
              <a:t>“A deep dive into an NSO zero-click iMessage exploit: Remote Code </a:t>
            </a:r>
            <a:r>
              <a:rPr lang="en-US" sz="1200" dirty="0" err="1"/>
              <a:t>Execu</a:t>
            </a:r>
            <a:r>
              <a:rPr lang="en-US" sz="1200" dirty="0"/>
              <a:t>- </a:t>
            </a:r>
            <a:r>
              <a:rPr lang="en-US" sz="1200" dirty="0" err="1"/>
              <a:t>tion</a:t>
            </a:r>
            <a:r>
              <a:rPr lang="en-US" sz="1200" dirty="0"/>
              <a:t>,” Blogspot.com, 2021. </a:t>
            </a:r>
            <a:r>
              <a:rPr lang="en-US" sz="1200" dirty="0">
                <a:hlinkClick r:id="rId5"/>
              </a:rPr>
              <a:t>https://googleprojectzero.blogspot.com/2021/12/a-deep-dive-into-</a:t>
            </a:r>
            <a:r>
              <a:rPr lang="en-US" sz="1200" dirty="0"/>
              <a:t> </a:t>
            </a:r>
            <a:r>
              <a:rPr lang="en-US" sz="1200" dirty="0" err="1"/>
              <a:t>nso-zero-click.html?m</a:t>
            </a:r>
            <a:r>
              <a:rPr lang="en-US" sz="1200" dirty="0"/>
              <a:t>=1</a:t>
            </a:r>
          </a:p>
          <a:p>
            <a:pPr marL="171450" indent="-171450"/>
            <a:r>
              <a:rPr lang="it-IT" sz="1200" dirty="0"/>
              <a:t>Wikipedia Contributors, “Actor model,” Wikipedia, Nov. 14, 2019. https://en.wikipedia.org/wiki/Actor model</a:t>
            </a:r>
          </a:p>
          <a:p>
            <a:pPr marL="171450" indent="-171450"/>
            <a:r>
              <a:rPr lang="en-US" sz="1200" dirty="0"/>
              <a:t>L. Nigro, “Parallel Theatre:</a:t>
            </a:r>
          </a:p>
          <a:p>
            <a:pPr marL="171450" indent="-171450"/>
            <a:r>
              <a:rPr lang="en-US" sz="1200" dirty="0"/>
              <a:t>An actor framework in Java for high performance computing,” Simulation Modelling Practice and Theory, vol. 106, p. 102189, Jan. 2021, </a:t>
            </a:r>
            <a:r>
              <a:rPr lang="en-US" sz="1200" dirty="0" err="1"/>
              <a:t>doi</a:t>
            </a:r>
            <a:r>
              <a:rPr lang="en-US" sz="1200" dirty="0"/>
              <a:t>: </a:t>
            </a:r>
            <a:r>
              <a:rPr lang="en-US" sz="1200" dirty="0">
                <a:hlinkClick r:id="rId6"/>
              </a:rPr>
              <a:t>https://doi.org/10.1016/j.simpat.2020.102189</a:t>
            </a:r>
            <a:r>
              <a:rPr lang="en-US" sz="1200" dirty="0"/>
              <a:t>.</a:t>
            </a:r>
          </a:p>
          <a:p>
            <a:pPr marL="171450" indent="-171450"/>
            <a:r>
              <a:rPr lang="en-US" sz="1200" dirty="0" err="1"/>
              <a:t>GeeksForGeeks</a:t>
            </a:r>
            <a:r>
              <a:rPr lang="en-US" sz="1200" dirty="0"/>
              <a:t>, “Functional Programming Paradigm - </a:t>
            </a:r>
            <a:r>
              <a:rPr lang="en-US" sz="1200" dirty="0" err="1"/>
              <a:t>GeeksforGeeks</a:t>
            </a:r>
            <a:r>
              <a:rPr lang="en-US" sz="1200" dirty="0"/>
              <a:t>,” </a:t>
            </a:r>
            <a:r>
              <a:rPr lang="en-US" sz="1200" dirty="0" err="1"/>
              <a:t>GeeksforGeeks</a:t>
            </a:r>
            <a:r>
              <a:rPr lang="en-US" sz="1200" dirty="0"/>
              <a:t>, Jan. 02, 2019. </a:t>
            </a:r>
            <a:r>
              <a:rPr lang="en-US" sz="1200" dirty="0">
                <a:hlinkClick r:id="rId7"/>
              </a:rPr>
              <a:t>https://www.geeksforgeeks.org/functional-programming-paradigm/</a:t>
            </a:r>
            <a:endParaRPr lang="en-US" sz="1200" dirty="0"/>
          </a:p>
          <a:p>
            <a:pPr marL="171450" indent="-171450"/>
            <a:r>
              <a:rPr lang="en-US" sz="1200" dirty="0"/>
              <a:t>coq, “GitHub - coq/coq: Coq is a formal proof management system. It provides a formal language to write mathematical definitions, executable algorithms and theorems together with an environment for semi-interactive development of machine-checked proofs.,” GitHub, Sep. 04, 2024. </a:t>
            </a:r>
            <a:r>
              <a:rPr lang="en-US" sz="1200" dirty="0">
                <a:hlinkClick r:id="rId8"/>
              </a:rPr>
              <a:t>https://github.com/coq/coq?tab=readme-ov-file</a:t>
            </a:r>
            <a:endParaRPr lang="en-US" sz="1200" dirty="0"/>
          </a:p>
          <a:p>
            <a:pPr marL="171450" indent="-171450"/>
            <a:r>
              <a:rPr lang="en-US" sz="1200" dirty="0"/>
              <a:t>“A Simple ALU, Drawn From The </a:t>
            </a:r>
            <a:r>
              <a:rPr lang="en-US" sz="1200" dirty="0" err="1"/>
              <a:t>ZipCPU</a:t>
            </a:r>
            <a:r>
              <a:rPr lang="en-US" sz="1200" dirty="0"/>
              <a:t>,” zipcpu.com. </a:t>
            </a:r>
            <a:r>
              <a:rPr lang="en-US" sz="1200" dirty="0">
                <a:hlinkClick r:id="rId9"/>
              </a:rPr>
              <a:t>https://zipcpu.com/zipcpu/2017/08/11/simple-alu.html</a:t>
            </a:r>
            <a:endParaRPr lang="en-US" sz="1200" dirty="0"/>
          </a:p>
          <a:p>
            <a:pPr marL="171450" indent="-171450"/>
            <a:r>
              <a:rPr lang="en-US" sz="1200" dirty="0"/>
              <a:t>Y. N. Patt and S. J. Patel, Introduction to computing systems : from bits and gates to C and beyond. Boston: </a:t>
            </a:r>
            <a:r>
              <a:rPr lang="en-US" sz="1200" dirty="0" err="1"/>
              <a:t>Mcgraw-Hill</a:t>
            </a:r>
            <a:r>
              <a:rPr lang="en-US" sz="1200" dirty="0"/>
              <a:t>\Higher Education, Cop, 2005.</a:t>
            </a:r>
          </a:p>
        </p:txBody>
      </p:sp>
      <p:sp>
        <p:nvSpPr>
          <p:cNvPr id="5006" name="Google Shape;5006;p62">
            <a:extLst>
              <a:ext uri="{FF2B5EF4-FFF2-40B4-BE49-F238E27FC236}">
                <a16:creationId xmlns:a16="http://schemas.microsoft.com/office/drawing/2014/main" id="{34DF6D2C-3A5F-CA41-FAC6-4D867B844683}"/>
              </a:ext>
            </a:extLst>
          </p:cNvPr>
          <p:cNvSpPr txBox="1">
            <a:spLocks noGrp="1"/>
          </p:cNvSpPr>
          <p:nvPr>
            <p:ph type="title"/>
          </p:nvPr>
        </p:nvSpPr>
        <p:spPr>
          <a:xfrm>
            <a:off x="3407195" y="-103239"/>
            <a:ext cx="2322959" cy="4621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References</a:t>
            </a:r>
            <a:endParaRPr dirty="0"/>
          </a:p>
        </p:txBody>
      </p:sp>
      <p:sp>
        <p:nvSpPr>
          <p:cNvPr id="2" name="TextBox 1">
            <a:extLst>
              <a:ext uri="{FF2B5EF4-FFF2-40B4-BE49-F238E27FC236}">
                <a16:creationId xmlns:a16="http://schemas.microsoft.com/office/drawing/2014/main" id="{EB201351-3E6B-C030-634B-AE8859C07A26}"/>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49</a:t>
            </a:fld>
            <a:endParaRPr lang="en-US" dirty="0"/>
          </a:p>
        </p:txBody>
      </p:sp>
    </p:spTree>
    <p:extLst>
      <p:ext uri="{BB962C8B-B14F-4D97-AF65-F5344CB8AC3E}">
        <p14:creationId xmlns:p14="http://schemas.microsoft.com/office/powerpoint/2010/main" val="2347649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01AE-83EF-EEA0-B928-AF141B83C6C1}"/>
              </a:ext>
            </a:extLst>
          </p:cNvPr>
          <p:cNvSpPr>
            <a:spLocks noGrp="1"/>
          </p:cNvSpPr>
          <p:nvPr>
            <p:ph type="title"/>
          </p:nvPr>
        </p:nvSpPr>
        <p:spPr/>
        <p:txBody>
          <a:bodyPr/>
          <a:lstStyle/>
          <a:p>
            <a:r>
              <a:rPr lang="en-US" dirty="0"/>
              <a:t>Example of a TM</a:t>
            </a:r>
          </a:p>
        </p:txBody>
      </p:sp>
      <p:pic>
        <p:nvPicPr>
          <p:cNvPr id="3" name="Picture 2" descr="A diagram of a diagram&#10;&#10;Description automatically generated">
            <a:extLst>
              <a:ext uri="{FF2B5EF4-FFF2-40B4-BE49-F238E27FC236}">
                <a16:creationId xmlns:a16="http://schemas.microsoft.com/office/drawing/2014/main" id="{A5A2CEB3-3EE5-F7F5-A80C-941C2B4DC2D3}"/>
              </a:ext>
            </a:extLst>
          </p:cNvPr>
          <p:cNvPicPr>
            <a:picLocks noChangeAspect="1"/>
          </p:cNvPicPr>
          <p:nvPr/>
        </p:nvPicPr>
        <p:blipFill>
          <a:blip r:embed="rId2"/>
          <a:stretch>
            <a:fillRect/>
          </a:stretch>
        </p:blipFill>
        <p:spPr>
          <a:xfrm>
            <a:off x="3978709" y="1188535"/>
            <a:ext cx="4539382" cy="2973891"/>
          </a:xfrm>
          <a:prstGeom prst="rect">
            <a:avLst/>
          </a:prstGeom>
        </p:spPr>
      </p:pic>
      <p:sp>
        <p:nvSpPr>
          <p:cNvPr id="4" name="TextBox 3">
            <a:extLst>
              <a:ext uri="{FF2B5EF4-FFF2-40B4-BE49-F238E27FC236}">
                <a16:creationId xmlns:a16="http://schemas.microsoft.com/office/drawing/2014/main" id="{43FE2638-3C15-3100-972A-8F51DDAC3F52}"/>
              </a:ext>
            </a:extLst>
          </p:cNvPr>
          <p:cNvSpPr txBox="1"/>
          <p:nvPr/>
        </p:nvSpPr>
        <p:spPr>
          <a:xfrm>
            <a:off x="880185" y="1139895"/>
            <a:ext cx="2400300" cy="3477875"/>
          </a:xfrm>
          <a:prstGeom prst="rect">
            <a:avLst/>
          </a:prstGeom>
          <a:noFill/>
        </p:spPr>
        <p:txBody>
          <a:bodyPr wrap="square" rtlCol="0">
            <a:spAutoFit/>
          </a:bodyPr>
          <a:lstStyle/>
          <a:p>
            <a:r>
              <a:rPr lang="en-US" sz="2000" dirty="0">
                <a:solidFill>
                  <a:schemeClr val="accent6"/>
                </a:solidFill>
              </a:rPr>
              <a:t>Given any amount of 1’s followed by a 0.</a:t>
            </a:r>
          </a:p>
          <a:p>
            <a:endParaRPr lang="en-US" sz="2000" dirty="0">
              <a:solidFill>
                <a:schemeClr val="accent6"/>
              </a:solidFill>
            </a:endParaRPr>
          </a:p>
          <a:p>
            <a:r>
              <a:rPr lang="en-US" sz="2000" dirty="0">
                <a:solidFill>
                  <a:schemeClr val="accent6"/>
                </a:solidFill>
              </a:rPr>
              <a:t>Goal is to find the parity of the amount of 1’s.</a:t>
            </a:r>
          </a:p>
          <a:p>
            <a:endParaRPr lang="en-US" sz="2000" dirty="0">
              <a:solidFill>
                <a:schemeClr val="accent6"/>
              </a:solidFill>
            </a:endParaRPr>
          </a:p>
          <a:p>
            <a:r>
              <a:rPr lang="en-US" sz="2000" dirty="0">
                <a:solidFill>
                  <a:schemeClr val="accent6"/>
                </a:solidFill>
              </a:rPr>
              <a:t>1110 =&gt; 0 (odd)</a:t>
            </a:r>
          </a:p>
          <a:p>
            <a:endParaRPr lang="en-US" sz="2000" dirty="0">
              <a:solidFill>
                <a:schemeClr val="accent6"/>
              </a:solidFill>
            </a:endParaRPr>
          </a:p>
          <a:p>
            <a:r>
              <a:rPr lang="en-US" sz="2000" dirty="0">
                <a:solidFill>
                  <a:schemeClr val="accent6"/>
                </a:solidFill>
              </a:rPr>
              <a:t>110 =&gt; 1 (even)</a:t>
            </a:r>
          </a:p>
        </p:txBody>
      </p:sp>
      <p:sp>
        <p:nvSpPr>
          <p:cNvPr id="5" name="TextBox 4">
            <a:extLst>
              <a:ext uri="{FF2B5EF4-FFF2-40B4-BE49-F238E27FC236}">
                <a16:creationId xmlns:a16="http://schemas.microsoft.com/office/drawing/2014/main" id="{A6E17B34-972B-8535-AE9C-A7C8E1BBB2C4}"/>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a:t>
            </a:fld>
            <a:endParaRPr lang="en-US" dirty="0"/>
          </a:p>
        </p:txBody>
      </p:sp>
    </p:spTree>
    <p:extLst>
      <p:ext uri="{BB962C8B-B14F-4D97-AF65-F5344CB8AC3E}">
        <p14:creationId xmlns:p14="http://schemas.microsoft.com/office/powerpoint/2010/main" val="4019582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BDA3A-7D34-1F70-8B61-80D231AD7DB9}"/>
              </a:ext>
            </a:extLst>
          </p:cNvPr>
          <p:cNvSpPr>
            <a:spLocks noGrp="1"/>
          </p:cNvSpPr>
          <p:nvPr>
            <p:ph type="title"/>
          </p:nvPr>
        </p:nvSpPr>
        <p:spPr>
          <a:xfrm>
            <a:off x="2265388" y="2425950"/>
            <a:ext cx="4448100" cy="1058700"/>
          </a:xfrm>
        </p:spPr>
        <p:txBody>
          <a:bodyPr/>
          <a:lstStyle/>
          <a:p>
            <a:r>
              <a:rPr lang="en-US" sz="6200" dirty="0"/>
              <a:t>Additional Slides</a:t>
            </a:r>
          </a:p>
        </p:txBody>
      </p:sp>
      <p:sp>
        <p:nvSpPr>
          <p:cNvPr id="4" name="TextBox 3">
            <a:extLst>
              <a:ext uri="{FF2B5EF4-FFF2-40B4-BE49-F238E27FC236}">
                <a16:creationId xmlns:a16="http://schemas.microsoft.com/office/drawing/2014/main" id="{64055FDD-ED04-AF7A-9CE6-FC0500D3D98B}"/>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50</a:t>
            </a:fld>
            <a:endParaRPr lang="en-US" dirty="0"/>
          </a:p>
        </p:txBody>
      </p:sp>
    </p:spTree>
    <p:extLst>
      <p:ext uri="{BB962C8B-B14F-4D97-AF65-F5344CB8AC3E}">
        <p14:creationId xmlns:p14="http://schemas.microsoft.com/office/powerpoint/2010/main" val="5846949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AF019-CF42-CD32-3448-D8DFE2BC901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1207BE3-EF37-CAB7-F10E-A97AF9BFA8AC}"/>
              </a:ext>
            </a:extLst>
          </p:cNvPr>
          <p:cNvSpPr>
            <a:spLocks noGrp="1"/>
          </p:cNvSpPr>
          <p:nvPr>
            <p:ph type="title"/>
          </p:nvPr>
        </p:nvSpPr>
        <p:spPr>
          <a:xfrm>
            <a:off x="720000" y="0"/>
            <a:ext cx="7704000" cy="552450"/>
          </a:xfrm>
        </p:spPr>
        <p:txBody>
          <a:bodyPr/>
          <a:lstStyle/>
          <a:p>
            <a:r>
              <a:rPr lang="en-US" dirty="0"/>
              <a:t>Proteus Grammar – Pt. 1</a:t>
            </a:r>
          </a:p>
        </p:txBody>
      </p:sp>
      <p:sp>
        <p:nvSpPr>
          <p:cNvPr id="2" name="TextBox 1">
            <a:extLst>
              <a:ext uri="{FF2B5EF4-FFF2-40B4-BE49-F238E27FC236}">
                <a16:creationId xmlns:a16="http://schemas.microsoft.com/office/drawing/2014/main" id="{653790C8-9AB7-0760-0E2B-6C1924958452}"/>
              </a:ext>
            </a:extLst>
          </p:cNvPr>
          <p:cNvSpPr txBox="1"/>
          <p:nvPr/>
        </p:nvSpPr>
        <p:spPr>
          <a:xfrm>
            <a:off x="0" y="717550"/>
            <a:ext cx="4820478" cy="4616648"/>
          </a:xfrm>
          <a:prstGeom prst="rect">
            <a:avLst/>
          </a:prstGeom>
          <a:noFill/>
        </p:spPr>
        <p:txBody>
          <a:bodyPr wrap="square" rtlCol="0">
            <a:spAutoFit/>
          </a:bodyPr>
          <a:lstStyle/>
          <a:p>
            <a:r>
              <a:rPr lang="en-US" dirty="0">
                <a:solidFill>
                  <a:schemeClr val="accent6"/>
                </a:solidFill>
              </a:rPr>
              <a:t>Program: </a:t>
            </a:r>
            <a:r>
              <a:rPr lang="en-US" dirty="0" err="1">
                <a:solidFill>
                  <a:schemeClr val="accent6"/>
                </a:solidFill>
              </a:rPr>
              <a:t>DefEvent</a:t>
            </a:r>
            <a:r>
              <a:rPr lang="en-US" dirty="0">
                <a:solidFill>
                  <a:schemeClr val="accent6"/>
                </a:solidFill>
              </a:rPr>
              <a:t>* </a:t>
            </a:r>
            <a:r>
              <a:rPr lang="en-US" dirty="0" err="1">
                <a:solidFill>
                  <a:schemeClr val="accent6"/>
                </a:solidFill>
              </a:rPr>
              <a:t>DefGlobalConst</a:t>
            </a:r>
            <a:r>
              <a:rPr lang="en-US" dirty="0">
                <a:solidFill>
                  <a:schemeClr val="accent6"/>
                </a:solidFill>
              </a:rPr>
              <a:t>* </a:t>
            </a:r>
            <a:r>
              <a:rPr lang="en-US" dirty="0" err="1">
                <a:solidFill>
                  <a:schemeClr val="accent6"/>
                </a:solidFill>
              </a:rPr>
              <a:t>DefFunc</a:t>
            </a:r>
            <a:r>
              <a:rPr lang="en-US" dirty="0">
                <a:solidFill>
                  <a:schemeClr val="accent6"/>
                </a:solidFill>
              </a:rPr>
              <a:t>* </a:t>
            </a:r>
            <a:r>
              <a:rPr lang="en-US" dirty="0" err="1">
                <a:solidFill>
                  <a:schemeClr val="accent6"/>
                </a:solidFill>
              </a:rPr>
              <a:t>DefActor</a:t>
            </a:r>
            <a:r>
              <a:rPr lang="en-US" dirty="0">
                <a:solidFill>
                  <a:schemeClr val="accent6"/>
                </a:solidFill>
              </a:rPr>
              <a:t>+</a:t>
            </a:r>
          </a:p>
          <a:p>
            <a:r>
              <a:rPr lang="en-US" dirty="0" err="1">
                <a:solidFill>
                  <a:schemeClr val="accent6"/>
                </a:solidFill>
              </a:rPr>
              <a:t>DefActor</a:t>
            </a:r>
            <a:r>
              <a:rPr lang="en-US" dirty="0">
                <a:solidFill>
                  <a:schemeClr val="accent6"/>
                </a:solidFill>
              </a:rPr>
              <a:t>: 'actor' </a:t>
            </a:r>
            <a:r>
              <a:rPr lang="en-US" dirty="0" err="1">
                <a:solidFill>
                  <a:schemeClr val="accent6"/>
                </a:solidFill>
              </a:rPr>
              <a:t>ActorName</a:t>
            </a:r>
            <a:r>
              <a:rPr lang="en-US" dirty="0">
                <a:solidFill>
                  <a:schemeClr val="accent6"/>
                </a:solidFill>
              </a:rPr>
              <a:t> '{' </a:t>
            </a:r>
            <a:r>
              <a:rPr lang="en-US" dirty="0" err="1">
                <a:solidFill>
                  <a:schemeClr val="accent6"/>
                </a:solidFill>
              </a:rPr>
              <a:t>ActorItem</a:t>
            </a:r>
            <a:r>
              <a:rPr lang="en-US" dirty="0">
                <a:solidFill>
                  <a:schemeClr val="accent6"/>
                </a:solidFill>
              </a:rPr>
              <a:t>* '}'</a:t>
            </a:r>
          </a:p>
          <a:p>
            <a:r>
              <a:rPr lang="en-US" dirty="0" err="1">
                <a:solidFill>
                  <a:schemeClr val="accent6"/>
                </a:solidFill>
              </a:rPr>
              <a:t>ActorItem</a:t>
            </a:r>
            <a:r>
              <a:rPr lang="en-US" dirty="0">
                <a:solidFill>
                  <a:schemeClr val="accent6"/>
                </a:solidFill>
              </a:rPr>
              <a:t>: </a:t>
            </a:r>
            <a:r>
              <a:rPr lang="en-US" dirty="0" err="1">
                <a:solidFill>
                  <a:schemeClr val="accent6"/>
                </a:solidFill>
              </a:rPr>
              <a:t>DefHSM</a:t>
            </a:r>
            <a:r>
              <a:rPr lang="en-US" dirty="0">
                <a:solidFill>
                  <a:schemeClr val="accent6"/>
                </a:solidFill>
              </a:rPr>
              <a:t> | </a:t>
            </a:r>
            <a:r>
              <a:rPr lang="en-US" dirty="0" err="1">
                <a:solidFill>
                  <a:schemeClr val="accent6"/>
                </a:solidFill>
              </a:rPr>
              <a:t>DefActorOn</a:t>
            </a:r>
            <a:r>
              <a:rPr lang="en-US" dirty="0">
                <a:solidFill>
                  <a:schemeClr val="accent6"/>
                </a:solidFill>
              </a:rPr>
              <a:t> | </a:t>
            </a:r>
            <a:r>
              <a:rPr lang="en-US" dirty="0" err="1">
                <a:solidFill>
                  <a:schemeClr val="accent6"/>
                </a:solidFill>
              </a:rPr>
              <a:t>DefMember</a:t>
            </a:r>
            <a:r>
              <a:rPr lang="en-US" dirty="0">
                <a:solidFill>
                  <a:schemeClr val="accent6"/>
                </a:solidFill>
              </a:rPr>
              <a:t> | </a:t>
            </a:r>
            <a:r>
              <a:rPr lang="en-US" dirty="0" err="1">
                <a:solidFill>
                  <a:schemeClr val="accent6"/>
                </a:solidFill>
              </a:rPr>
              <a:t>DefMethod</a:t>
            </a:r>
            <a:endParaRPr lang="en-US" dirty="0">
              <a:solidFill>
                <a:schemeClr val="accent6"/>
              </a:solidFill>
            </a:endParaRPr>
          </a:p>
          <a:p>
            <a:r>
              <a:rPr lang="en-US" dirty="0" err="1">
                <a:solidFill>
                  <a:schemeClr val="accent6"/>
                </a:solidFill>
              </a:rPr>
              <a:t>DefActorOn</a:t>
            </a:r>
            <a:r>
              <a:rPr lang="en-US" dirty="0">
                <a:solidFill>
                  <a:schemeClr val="accent6"/>
                </a:solidFill>
              </a:rPr>
              <a:t>: 'on' </a:t>
            </a:r>
            <a:r>
              <a:rPr lang="en-US" dirty="0" err="1">
                <a:solidFill>
                  <a:schemeClr val="accent6"/>
                </a:solidFill>
              </a:rPr>
              <a:t>EventMatch</a:t>
            </a:r>
            <a:r>
              <a:rPr lang="en-US" dirty="0">
                <a:solidFill>
                  <a:schemeClr val="accent6"/>
                </a:solidFill>
              </a:rPr>
              <a:t> </a:t>
            </a:r>
            <a:r>
              <a:rPr lang="en-US" dirty="0" err="1">
                <a:solidFill>
                  <a:schemeClr val="accent6"/>
                </a:solidFill>
              </a:rPr>
              <a:t>OnBlock</a:t>
            </a:r>
            <a:endParaRPr lang="en-US" dirty="0">
              <a:solidFill>
                <a:schemeClr val="accent6"/>
              </a:solidFill>
            </a:endParaRPr>
          </a:p>
          <a:p>
            <a:r>
              <a:rPr lang="en-US" dirty="0" err="1">
                <a:solidFill>
                  <a:schemeClr val="accent6"/>
                </a:solidFill>
              </a:rPr>
              <a:t>DefHSM</a:t>
            </a:r>
            <a:r>
              <a:rPr lang="en-US" dirty="0">
                <a:solidFill>
                  <a:schemeClr val="accent6"/>
                </a:solidFill>
              </a:rPr>
              <a:t>:   '</a:t>
            </a:r>
            <a:r>
              <a:rPr lang="en-US" dirty="0" err="1">
                <a:solidFill>
                  <a:schemeClr val="accent6"/>
                </a:solidFill>
              </a:rPr>
              <a:t>statemachine</a:t>
            </a:r>
            <a:r>
              <a:rPr lang="en-US" dirty="0">
                <a:solidFill>
                  <a:schemeClr val="accent6"/>
                </a:solidFill>
              </a:rPr>
              <a:t>' '{' </a:t>
            </a:r>
            <a:r>
              <a:rPr lang="en-US" dirty="0" err="1">
                <a:solidFill>
                  <a:schemeClr val="accent6"/>
                </a:solidFill>
              </a:rPr>
              <a:t>StateItem</a:t>
            </a:r>
            <a:r>
              <a:rPr lang="en-US" dirty="0">
                <a:solidFill>
                  <a:schemeClr val="accent6"/>
                </a:solidFill>
              </a:rPr>
              <a:t>* '}'</a:t>
            </a:r>
          </a:p>
          <a:p>
            <a:r>
              <a:rPr lang="en-US" dirty="0" err="1">
                <a:solidFill>
                  <a:schemeClr val="accent6"/>
                </a:solidFill>
              </a:rPr>
              <a:t>DefState</a:t>
            </a:r>
            <a:r>
              <a:rPr lang="en-US" dirty="0">
                <a:solidFill>
                  <a:schemeClr val="accent6"/>
                </a:solidFill>
              </a:rPr>
              <a:t>: 'state' </a:t>
            </a:r>
            <a:r>
              <a:rPr lang="en-US" dirty="0" err="1">
                <a:solidFill>
                  <a:schemeClr val="accent6"/>
                </a:solidFill>
              </a:rPr>
              <a:t>StateName</a:t>
            </a:r>
            <a:r>
              <a:rPr lang="en-US" dirty="0">
                <a:solidFill>
                  <a:schemeClr val="accent6"/>
                </a:solidFill>
              </a:rPr>
              <a:t> '{' </a:t>
            </a:r>
            <a:r>
              <a:rPr lang="en-US" dirty="0" err="1">
                <a:solidFill>
                  <a:schemeClr val="accent6"/>
                </a:solidFill>
              </a:rPr>
              <a:t>StateItem</a:t>
            </a:r>
            <a:r>
              <a:rPr lang="en-US" dirty="0">
                <a:solidFill>
                  <a:schemeClr val="accent6"/>
                </a:solidFill>
              </a:rPr>
              <a:t>* '}'</a:t>
            </a:r>
          </a:p>
          <a:p>
            <a:r>
              <a:rPr lang="en-US" dirty="0" err="1">
                <a:solidFill>
                  <a:schemeClr val="accent6"/>
                </a:solidFill>
              </a:rPr>
              <a:t>StateItem</a:t>
            </a:r>
            <a:r>
              <a:rPr lang="en-US" dirty="0">
                <a:solidFill>
                  <a:schemeClr val="accent6"/>
                </a:solidFill>
              </a:rPr>
              <a:t>: </a:t>
            </a:r>
            <a:r>
              <a:rPr lang="en-US" dirty="0" err="1">
                <a:solidFill>
                  <a:schemeClr val="accent6"/>
                </a:solidFill>
              </a:rPr>
              <a:t>DefOn</a:t>
            </a:r>
            <a:r>
              <a:rPr lang="en-US" dirty="0">
                <a:solidFill>
                  <a:schemeClr val="accent6"/>
                </a:solidFill>
              </a:rPr>
              <a:t> | </a:t>
            </a:r>
            <a:r>
              <a:rPr lang="en-US" dirty="0" err="1">
                <a:solidFill>
                  <a:schemeClr val="accent6"/>
                </a:solidFill>
              </a:rPr>
              <a:t>DefEntry</a:t>
            </a:r>
            <a:r>
              <a:rPr lang="en-US" dirty="0">
                <a:solidFill>
                  <a:schemeClr val="accent6"/>
                </a:solidFill>
              </a:rPr>
              <a:t> | </a:t>
            </a:r>
            <a:r>
              <a:rPr lang="en-US" dirty="0" err="1">
                <a:solidFill>
                  <a:schemeClr val="accent6"/>
                </a:solidFill>
              </a:rPr>
              <a:t>DefExit</a:t>
            </a:r>
            <a:r>
              <a:rPr lang="en-US" dirty="0">
                <a:solidFill>
                  <a:schemeClr val="accent6"/>
                </a:solidFill>
              </a:rPr>
              <a:t> | </a:t>
            </a:r>
            <a:r>
              <a:rPr lang="en-US" dirty="0" err="1">
                <a:solidFill>
                  <a:schemeClr val="accent6"/>
                </a:solidFill>
              </a:rPr>
              <a:t>DefMember</a:t>
            </a:r>
            <a:r>
              <a:rPr lang="en-US" dirty="0">
                <a:solidFill>
                  <a:schemeClr val="accent6"/>
                </a:solidFill>
              </a:rPr>
              <a:t> | </a:t>
            </a:r>
            <a:r>
              <a:rPr lang="en-US" dirty="0" err="1">
                <a:solidFill>
                  <a:schemeClr val="accent6"/>
                </a:solidFill>
              </a:rPr>
              <a:t>DefMethod</a:t>
            </a:r>
            <a:r>
              <a:rPr lang="en-US" dirty="0">
                <a:solidFill>
                  <a:schemeClr val="accent6"/>
                </a:solidFill>
              </a:rPr>
              <a:t> | </a:t>
            </a:r>
            <a:r>
              <a:rPr lang="en-US" dirty="0" err="1">
                <a:solidFill>
                  <a:schemeClr val="accent6"/>
                </a:solidFill>
              </a:rPr>
              <a:t>DefState</a:t>
            </a:r>
            <a:r>
              <a:rPr lang="en-US" dirty="0">
                <a:solidFill>
                  <a:schemeClr val="accent6"/>
                </a:solidFill>
              </a:rPr>
              <a:t> | </a:t>
            </a:r>
            <a:r>
              <a:rPr lang="en-US" dirty="0" err="1">
                <a:solidFill>
                  <a:schemeClr val="accent6"/>
                </a:solidFill>
              </a:rPr>
              <a:t>InitialState</a:t>
            </a:r>
            <a:endParaRPr lang="en-US" dirty="0">
              <a:solidFill>
                <a:schemeClr val="accent6"/>
              </a:solidFill>
            </a:endParaRPr>
          </a:p>
          <a:p>
            <a:r>
              <a:rPr lang="en-US" dirty="0" err="1">
                <a:solidFill>
                  <a:schemeClr val="accent6"/>
                </a:solidFill>
              </a:rPr>
              <a:t>DefOn</a:t>
            </a:r>
            <a:r>
              <a:rPr lang="en-US" dirty="0">
                <a:solidFill>
                  <a:schemeClr val="accent6"/>
                </a:solidFill>
              </a:rPr>
              <a:t>: 'on' </a:t>
            </a:r>
            <a:r>
              <a:rPr lang="en-US" dirty="0" err="1">
                <a:solidFill>
                  <a:schemeClr val="accent6"/>
                </a:solidFill>
              </a:rPr>
              <a:t>EventMatch</a:t>
            </a:r>
            <a:r>
              <a:rPr lang="en-US" dirty="0">
                <a:solidFill>
                  <a:schemeClr val="accent6"/>
                </a:solidFill>
              </a:rPr>
              <a:t> </a:t>
            </a:r>
            <a:r>
              <a:rPr lang="en-US" dirty="0" err="1">
                <a:solidFill>
                  <a:schemeClr val="accent6"/>
                </a:solidFill>
              </a:rPr>
              <a:t>OnBody</a:t>
            </a:r>
            <a:endParaRPr lang="en-US" dirty="0">
              <a:solidFill>
                <a:schemeClr val="accent6"/>
              </a:solidFill>
            </a:endParaRPr>
          </a:p>
          <a:p>
            <a:r>
              <a:rPr lang="en-US" dirty="0" err="1">
                <a:solidFill>
                  <a:schemeClr val="accent6"/>
                </a:solidFill>
              </a:rPr>
              <a:t>EventMatch</a:t>
            </a:r>
            <a:r>
              <a:rPr lang="en-US" dirty="0">
                <a:solidFill>
                  <a:schemeClr val="accent6"/>
                </a:solidFill>
              </a:rPr>
              <a:t>: </a:t>
            </a:r>
            <a:r>
              <a:rPr lang="en-US" dirty="0" err="1">
                <a:solidFill>
                  <a:schemeClr val="accent6"/>
                </a:solidFill>
              </a:rPr>
              <a:t>EventName</a:t>
            </a:r>
            <a:r>
              <a:rPr lang="en-US" dirty="0">
                <a:solidFill>
                  <a:schemeClr val="accent6"/>
                </a:solidFill>
              </a:rPr>
              <a:t> '{' [</a:t>
            </a:r>
            <a:r>
              <a:rPr lang="en-US" dirty="0" err="1">
                <a:solidFill>
                  <a:schemeClr val="accent6"/>
                </a:solidFill>
              </a:rPr>
              <a:t>VarName</a:t>
            </a:r>
            <a:r>
              <a:rPr lang="en-US" dirty="0">
                <a:solidFill>
                  <a:schemeClr val="accent6"/>
                </a:solidFill>
              </a:rPr>
              <a:t> (',' </a:t>
            </a:r>
            <a:r>
              <a:rPr lang="en-US" dirty="0" err="1">
                <a:solidFill>
                  <a:schemeClr val="accent6"/>
                </a:solidFill>
              </a:rPr>
              <a:t>VarName</a:t>
            </a:r>
            <a:r>
              <a:rPr lang="en-US" dirty="0">
                <a:solidFill>
                  <a:schemeClr val="accent6"/>
                </a:solidFill>
              </a:rPr>
              <a:t>)*] '}'</a:t>
            </a:r>
          </a:p>
          <a:p>
            <a:r>
              <a:rPr lang="en-US" dirty="0" err="1">
                <a:solidFill>
                  <a:schemeClr val="accent6"/>
                </a:solidFill>
              </a:rPr>
              <a:t>OnBody</a:t>
            </a:r>
            <a:r>
              <a:rPr lang="en-US" dirty="0">
                <a:solidFill>
                  <a:schemeClr val="accent6"/>
                </a:solidFill>
              </a:rPr>
              <a:t>: </a:t>
            </a:r>
            <a:r>
              <a:rPr lang="en-US" dirty="0" err="1">
                <a:solidFill>
                  <a:schemeClr val="accent6"/>
                </a:solidFill>
              </a:rPr>
              <a:t>GoStmt</a:t>
            </a:r>
            <a:r>
              <a:rPr lang="en-US" dirty="0">
                <a:solidFill>
                  <a:schemeClr val="accent6"/>
                </a:solidFill>
              </a:rPr>
              <a:t> | </a:t>
            </a:r>
            <a:r>
              <a:rPr lang="en-US" dirty="0" err="1">
                <a:solidFill>
                  <a:schemeClr val="accent6"/>
                </a:solidFill>
              </a:rPr>
              <a:t>OnBlock</a:t>
            </a:r>
            <a:endParaRPr lang="en-US" dirty="0">
              <a:solidFill>
                <a:schemeClr val="accent6"/>
              </a:solidFill>
            </a:endParaRPr>
          </a:p>
          <a:p>
            <a:r>
              <a:rPr lang="en-US" dirty="0" err="1">
                <a:solidFill>
                  <a:schemeClr val="accent6"/>
                </a:solidFill>
              </a:rPr>
              <a:t>OnBlock</a:t>
            </a:r>
            <a:r>
              <a:rPr lang="en-US" dirty="0">
                <a:solidFill>
                  <a:schemeClr val="accent6"/>
                </a:solidFill>
              </a:rPr>
              <a:t>: Block</a:t>
            </a:r>
          </a:p>
          <a:p>
            <a:r>
              <a:rPr lang="en-US" dirty="0" err="1">
                <a:solidFill>
                  <a:schemeClr val="accent6"/>
                </a:solidFill>
              </a:rPr>
              <a:t>DefEntry</a:t>
            </a:r>
            <a:r>
              <a:rPr lang="en-US" dirty="0">
                <a:solidFill>
                  <a:schemeClr val="accent6"/>
                </a:solidFill>
              </a:rPr>
              <a:t>: 'entry' '{' Block '}'</a:t>
            </a:r>
          </a:p>
          <a:p>
            <a:r>
              <a:rPr lang="en-US" dirty="0" err="1">
                <a:solidFill>
                  <a:schemeClr val="accent6"/>
                </a:solidFill>
              </a:rPr>
              <a:t>DefExit</a:t>
            </a:r>
            <a:r>
              <a:rPr lang="en-US" dirty="0">
                <a:solidFill>
                  <a:schemeClr val="accent6"/>
                </a:solidFill>
              </a:rPr>
              <a:t>: 'exit' '{' Block '}'</a:t>
            </a:r>
          </a:p>
          <a:p>
            <a:r>
              <a:rPr lang="en-US" dirty="0" err="1">
                <a:solidFill>
                  <a:schemeClr val="accent6"/>
                </a:solidFill>
              </a:rPr>
              <a:t>DefMember</a:t>
            </a:r>
            <a:r>
              <a:rPr lang="en-US" dirty="0">
                <a:solidFill>
                  <a:schemeClr val="accent6"/>
                </a:solidFill>
              </a:rPr>
              <a:t>: Type </a:t>
            </a:r>
            <a:r>
              <a:rPr lang="en-US" dirty="0" err="1">
                <a:solidFill>
                  <a:schemeClr val="accent6"/>
                </a:solidFill>
              </a:rPr>
              <a:t>VarName</a:t>
            </a:r>
            <a:r>
              <a:rPr lang="en-US" dirty="0">
                <a:solidFill>
                  <a:schemeClr val="accent6"/>
                </a:solidFill>
              </a:rPr>
              <a:t> '=' </a:t>
            </a:r>
            <a:r>
              <a:rPr lang="en-US" dirty="0" err="1">
                <a:solidFill>
                  <a:schemeClr val="accent6"/>
                </a:solidFill>
              </a:rPr>
              <a:t>ConstExpr</a:t>
            </a:r>
            <a:r>
              <a:rPr lang="en-US" dirty="0">
                <a:solidFill>
                  <a:schemeClr val="accent6"/>
                </a:solidFill>
              </a:rPr>
              <a:t> ';'</a:t>
            </a:r>
          </a:p>
          <a:p>
            <a:r>
              <a:rPr lang="en-US" dirty="0" err="1">
                <a:solidFill>
                  <a:schemeClr val="accent6"/>
                </a:solidFill>
              </a:rPr>
              <a:t>DefMethod</a:t>
            </a:r>
            <a:r>
              <a:rPr lang="en-US" dirty="0">
                <a:solidFill>
                  <a:schemeClr val="accent6"/>
                </a:solidFill>
              </a:rPr>
              <a:t>: '</a:t>
            </a:r>
            <a:r>
              <a:rPr lang="en-US" dirty="0" err="1">
                <a:solidFill>
                  <a:schemeClr val="accent6"/>
                </a:solidFill>
              </a:rPr>
              <a:t>func</a:t>
            </a:r>
            <a:r>
              <a:rPr lang="en-US" dirty="0">
                <a:solidFill>
                  <a:schemeClr val="accent6"/>
                </a:solidFill>
              </a:rPr>
              <a:t>' </a:t>
            </a:r>
            <a:r>
              <a:rPr lang="en-US" dirty="0" err="1">
                <a:solidFill>
                  <a:schemeClr val="accent6"/>
                </a:solidFill>
              </a:rPr>
              <a:t>FuncName</a:t>
            </a:r>
            <a:r>
              <a:rPr lang="en-US" dirty="0">
                <a:solidFill>
                  <a:schemeClr val="accent6"/>
                </a:solidFill>
              </a:rPr>
              <a:t> </a:t>
            </a:r>
            <a:r>
              <a:rPr lang="en-US" dirty="0" err="1">
                <a:solidFill>
                  <a:schemeClr val="accent6"/>
                </a:solidFill>
              </a:rPr>
              <a:t>FormalFuncArgs</a:t>
            </a:r>
            <a:r>
              <a:rPr lang="en-US" dirty="0">
                <a:solidFill>
                  <a:schemeClr val="accent6"/>
                </a:solidFill>
              </a:rPr>
              <a:t> ['-&gt;' Type] Block</a:t>
            </a:r>
          </a:p>
          <a:p>
            <a:r>
              <a:rPr lang="en-US" dirty="0" err="1">
                <a:solidFill>
                  <a:schemeClr val="accent6"/>
                </a:solidFill>
              </a:rPr>
              <a:t>InitialState</a:t>
            </a:r>
            <a:r>
              <a:rPr lang="en-US" dirty="0">
                <a:solidFill>
                  <a:schemeClr val="accent6"/>
                </a:solidFill>
              </a:rPr>
              <a:t>: 'initial' </a:t>
            </a:r>
            <a:r>
              <a:rPr lang="en-US" dirty="0" err="1">
                <a:solidFill>
                  <a:schemeClr val="accent6"/>
                </a:solidFill>
              </a:rPr>
              <a:t>StateName</a:t>
            </a:r>
            <a:r>
              <a:rPr lang="en-US" dirty="0">
                <a:solidFill>
                  <a:schemeClr val="accent6"/>
                </a:solidFill>
              </a:rPr>
              <a:t> ';'</a:t>
            </a:r>
          </a:p>
          <a:p>
            <a:r>
              <a:rPr lang="en-US" dirty="0">
                <a:solidFill>
                  <a:schemeClr val="accent6"/>
                </a:solidFill>
              </a:rPr>
              <a:t>Block: '{' </a:t>
            </a:r>
            <a:r>
              <a:rPr lang="en-US" dirty="0" err="1">
                <a:solidFill>
                  <a:schemeClr val="accent6"/>
                </a:solidFill>
              </a:rPr>
              <a:t>Stmt</a:t>
            </a:r>
            <a:r>
              <a:rPr lang="en-US" dirty="0">
                <a:solidFill>
                  <a:schemeClr val="accent6"/>
                </a:solidFill>
              </a:rPr>
              <a:t>* '}'</a:t>
            </a:r>
          </a:p>
          <a:p>
            <a:endParaRPr lang="en-US" dirty="0">
              <a:solidFill>
                <a:schemeClr val="accent6"/>
              </a:solidFill>
            </a:endParaRPr>
          </a:p>
        </p:txBody>
      </p:sp>
      <p:sp>
        <p:nvSpPr>
          <p:cNvPr id="3" name="TextBox 2">
            <a:extLst>
              <a:ext uri="{FF2B5EF4-FFF2-40B4-BE49-F238E27FC236}">
                <a16:creationId xmlns:a16="http://schemas.microsoft.com/office/drawing/2014/main" id="{B858F0FF-E7DA-A608-2A18-8A71A92675D7}"/>
              </a:ext>
            </a:extLst>
          </p:cNvPr>
          <p:cNvSpPr txBox="1"/>
          <p:nvPr/>
        </p:nvSpPr>
        <p:spPr>
          <a:xfrm>
            <a:off x="4779481" y="691952"/>
            <a:ext cx="4429124" cy="4616648"/>
          </a:xfrm>
          <a:prstGeom prst="rect">
            <a:avLst/>
          </a:prstGeom>
          <a:noFill/>
        </p:spPr>
        <p:txBody>
          <a:bodyPr wrap="square" rtlCol="0">
            <a:spAutoFit/>
          </a:bodyPr>
          <a:lstStyle/>
          <a:p>
            <a:r>
              <a:rPr lang="en-US" dirty="0" err="1">
                <a:solidFill>
                  <a:schemeClr val="accent6"/>
                </a:solidFill>
              </a:rPr>
              <a:t>Stmt</a:t>
            </a:r>
            <a:r>
              <a:rPr lang="en-US" dirty="0">
                <a:solidFill>
                  <a:schemeClr val="accent6"/>
                </a:solidFill>
              </a:rPr>
              <a:t>: </a:t>
            </a:r>
            <a:r>
              <a:rPr lang="en-US" dirty="0" err="1">
                <a:solidFill>
                  <a:schemeClr val="accent6"/>
                </a:solidFill>
              </a:rPr>
              <a:t>IfStmt</a:t>
            </a:r>
            <a:r>
              <a:rPr lang="en-US" dirty="0">
                <a:solidFill>
                  <a:schemeClr val="accent6"/>
                </a:solidFill>
              </a:rPr>
              <a:t> | </a:t>
            </a:r>
            <a:r>
              <a:rPr lang="en-US" dirty="0" err="1">
                <a:solidFill>
                  <a:schemeClr val="accent6"/>
                </a:solidFill>
              </a:rPr>
              <a:t>WhileStmt</a:t>
            </a:r>
            <a:r>
              <a:rPr lang="en-US" dirty="0">
                <a:solidFill>
                  <a:schemeClr val="accent6"/>
                </a:solidFill>
              </a:rPr>
              <a:t> | </a:t>
            </a:r>
            <a:r>
              <a:rPr lang="en-US" dirty="0" err="1">
                <a:solidFill>
                  <a:schemeClr val="accent6"/>
                </a:solidFill>
              </a:rPr>
              <a:t>DecStmt</a:t>
            </a:r>
            <a:r>
              <a:rPr lang="en-US" dirty="0">
                <a:solidFill>
                  <a:schemeClr val="accent6"/>
                </a:solidFill>
              </a:rPr>
              <a:t> | </a:t>
            </a:r>
            <a:r>
              <a:rPr lang="en-US" dirty="0" err="1">
                <a:solidFill>
                  <a:schemeClr val="accent6"/>
                </a:solidFill>
              </a:rPr>
              <a:t>AssignStmt</a:t>
            </a:r>
            <a:r>
              <a:rPr lang="en-US" dirty="0">
                <a:solidFill>
                  <a:schemeClr val="accent6"/>
                </a:solidFill>
              </a:rPr>
              <a:t> | </a:t>
            </a:r>
            <a:r>
              <a:rPr lang="en-US" dirty="0" err="1">
                <a:solidFill>
                  <a:schemeClr val="accent6"/>
                </a:solidFill>
              </a:rPr>
              <a:t>ExitStmt</a:t>
            </a:r>
            <a:r>
              <a:rPr lang="en-US" dirty="0">
                <a:solidFill>
                  <a:schemeClr val="accent6"/>
                </a:solidFill>
              </a:rPr>
              <a:t> | </a:t>
            </a:r>
            <a:r>
              <a:rPr lang="en-US" dirty="0" err="1">
                <a:solidFill>
                  <a:schemeClr val="accent6"/>
                </a:solidFill>
              </a:rPr>
              <a:t>ApplyStmt</a:t>
            </a:r>
            <a:r>
              <a:rPr lang="en-US" dirty="0">
                <a:solidFill>
                  <a:schemeClr val="accent6"/>
                </a:solidFill>
              </a:rPr>
              <a:t> | </a:t>
            </a:r>
            <a:r>
              <a:rPr lang="en-US" dirty="0" err="1">
                <a:solidFill>
                  <a:schemeClr val="accent6"/>
                </a:solidFill>
              </a:rPr>
              <a:t>SendStmt</a:t>
            </a:r>
            <a:r>
              <a:rPr lang="en-US" dirty="0">
                <a:solidFill>
                  <a:schemeClr val="accent6"/>
                </a:solidFill>
              </a:rPr>
              <a:t> | </a:t>
            </a:r>
            <a:r>
              <a:rPr lang="en-US" dirty="0" err="1">
                <a:solidFill>
                  <a:schemeClr val="accent6"/>
                </a:solidFill>
              </a:rPr>
              <a:t>PrintStmt</a:t>
            </a:r>
            <a:r>
              <a:rPr lang="en-US" dirty="0">
                <a:solidFill>
                  <a:schemeClr val="accent6"/>
                </a:solidFill>
              </a:rPr>
              <a:t> | </a:t>
            </a:r>
            <a:r>
              <a:rPr lang="en-US" dirty="0" err="1">
                <a:solidFill>
                  <a:schemeClr val="accent6"/>
                </a:solidFill>
              </a:rPr>
              <a:t>PrintlnStmt</a:t>
            </a:r>
            <a:endParaRPr lang="en-US" dirty="0">
              <a:solidFill>
                <a:schemeClr val="accent6"/>
              </a:solidFill>
            </a:endParaRPr>
          </a:p>
          <a:p>
            <a:r>
              <a:rPr lang="en-US" dirty="0" err="1">
                <a:solidFill>
                  <a:schemeClr val="accent6"/>
                </a:solidFill>
              </a:rPr>
              <a:t>DefEvent</a:t>
            </a:r>
            <a:r>
              <a:rPr lang="en-US" dirty="0">
                <a:solidFill>
                  <a:schemeClr val="accent6"/>
                </a:solidFill>
              </a:rPr>
              <a:t>: 'event' </a:t>
            </a:r>
            <a:r>
              <a:rPr lang="en-US" dirty="0" err="1">
                <a:solidFill>
                  <a:schemeClr val="accent6"/>
                </a:solidFill>
              </a:rPr>
              <a:t>EventName</a:t>
            </a:r>
            <a:r>
              <a:rPr lang="en-US" dirty="0">
                <a:solidFill>
                  <a:schemeClr val="accent6"/>
                </a:solidFill>
              </a:rPr>
              <a:t> '{' [Type (',' Type )*] }' ';'</a:t>
            </a:r>
          </a:p>
          <a:p>
            <a:r>
              <a:rPr lang="en-US" dirty="0" err="1">
                <a:solidFill>
                  <a:schemeClr val="accent6"/>
                </a:solidFill>
              </a:rPr>
              <a:t>DefFunc</a:t>
            </a:r>
            <a:r>
              <a:rPr lang="en-US" dirty="0">
                <a:solidFill>
                  <a:schemeClr val="accent6"/>
                </a:solidFill>
              </a:rPr>
              <a:t>: '</a:t>
            </a:r>
            <a:r>
              <a:rPr lang="en-US" dirty="0" err="1">
                <a:solidFill>
                  <a:schemeClr val="accent6"/>
                </a:solidFill>
              </a:rPr>
              <a:t>func</a:t>
            </a:r>
            <a:r>
              <a:rPr lang="en-US" dirty="0">
                <a:solidFill>
                  <a:schemeClr val="accent6"/>
                </a:solidFill>
              </a:rPr>
              <a:t>' </a:t>
            </a:r>
            <a:r>
              <a:rPr lang="en-US" dirty="0" err="1">
                <a:solidFill>
                  <a:schemeClr val="accent6"/>
                </a:solidFill>
              </a:rPr>
              <a:t>FuncName</a:t>
            </a:r>
            <a:r>
              <a:rPr lang="en-US" dirty="0">
                <a:solidFill>
                  <a:schemeClr val="accent6"/>
                </a:solidFill>
              </a:rPr>
              <a:t> </a:t>
            </a:r>
            <a:r>
              <a:rPr lang="en-US" dirty="0" err="1">
                <a:solidFill>
                  <a:schemeClr val="accent6"/>
                </a:solidFill>
              </a:rPr>
              <a:t>FormalFuncArgs</a:t>
            </a:r>
            <a:r>
              <a:rPr lang="en-US" dirty="0">
                <a:solidFill>
                  <a:schemeClr val="accent6"/>
                </a:solidFill>
              </a:rPr>
              <a:t> ['-&gt;' Type] Block</a:t>
            </a:r>
          </a:p>
          <a:p>
            <a:r>
              <a:rPr lang="en-US" dirty="0" err="1">
                <a:solidFill>
                  <a:schemeClr val="accent6"/>
                </a:solidFill>
              </a:rPr>
              <a:t>DefGlobalConst</a:t>
            </a:r>
            <a:r>
              <a:rPr lang="en-US" dirty="0">
                <a:solidFill>
                  <a:schemeClr val="accent6"/>
                </a:solidFill>
              </a:rPr>
              <a:t>: 'const' Type </a:t>
            </a:r>
            <a:r>
              <a:rPr lang="en-US" dirty="0" err="1">
                <a:solidFill>
                  <a:schemeClr val="accent6"/>
                </a:solidFill>
              </a:rPr>
              <a:t>VarName</a:t>
            </a:r>
            <a:r>
              <a:rPr lang="en-US" dirty="0">
                <a:solidFill>
                  <a:schemeClr val="accent6"/>
                </a:solidFill>
              </a:rPr>
              <a:t> '=' </a:t>
            </a:r>
            <a:r>
              <a:rPr lang="en-US" dirty="0" err="1">
                <a:solidFill>
                  <a:schemeClr val="accent6"/>
                </a:solidFill>
              </a:rPr>
              <a:t>ConstExpr</a:t>
            </a:r>
            <a:r>
              <a:rPr lang="en-US" dirty="0">
                <a:solidFill>
                  <a:schemeClr val="accent6"/>
                </a:solidFill>
              </a:rPr>
              <a:t> ';'</a:t>
            </a:r>
          </a:p>
          <a:p>
            <a:r>
              <a:rPr lang="en-US" dirty="0" err="1">
                <a:solidFill>
                  <a:schemeClr val="accent6"/>
                </a:solidFill>
              </a:rPr>
              <a:t>ExitStmt</a:t>
            </a:r>
            <a:r>
              <a:rPr lang="en-US" dirty="0">
                <a:solidFill>
                  <a:schemeClr val="accent6"/>
                </a:solidFill>
              </a:rPr>
              <a:t>: 'exit' '(' NUMBER ')' ';'</a:t>
            </a:r>
          </a:p>
          <a:p>
            <a:r>
              <a:rPr lang="en-US" dirty="0" err="1">
                <a:solidFill>
                  <a:schemeClr val="accent6"/>
                </a:solidFill>
              </a:rPr>
              <a:t>ReturnStmt</a:t>
            </a:r>
            <a:r>
              <a:rPr lang="en-US" dirty="0">
                <a:solidFill>
                  <a:schemeClr val="accent6"/>
                </a:solidFill>
              </a:rPr>
              <a:t>: 'return' Expr ';'</a:t>
            </a:r>
          </a:p>
          <a:p>
            <a:r>
              <a:rPr lang="en-US" dirty="0" err="1">
                <a:solidFill>
                  <a:schemeClr val="accent6"/>
                </a:solidFill>
              </a:rPr>
              <a:t>DecStmt</a:t>
            </a:r>
            <a:r>
              <a:rPr lang="en-US" dirty="0">
                <a:solidFill>
                  <a:schemeClr val="accent6"/>
                </a:solidFill>
              </a:rPr>
              <a:t>: Type </a:t>
            </a:r>
            <a:r>
              <a:rPr lang="en-US" dirty="0" err="1">
                <a:solidFill>
                  <a:schemeClr val="accent6"/>
                </a:solidFill>
              </a:rPr>
              <a:t>VarName</a:t>
            </a:r>
            <a:r>
              <a:rPr lang="en-US" dirty="0">
                <a:solidFill>
                  <a:schemeClr val="accent6"/>
                </a:solidFill>
              </a:rPr>
              <a:t> '=' Expr ';'</a:t>
            </a:r>
          </a:p>
          <a:p>
            <a:r>
              <a:rPr lang="en-US" dirty="0" err="1">
                <a:solidFill>
                  <a:schemeClr val="accent6"/>
                </a:solidFill>
              </a:rPr>
              <a:t>AssignStmt</a:t>
            </a:r>
            <a:r>
              <a:rPr lang="en-US" dirty="0">
                <a:solidFill>
                  <a:schemeClr val="accent6"/>
                </a:solidFill>
              </a:rPr>
              <a:t>: </a:t>
            </a:r>
            <a:r>
              <a:rPr lang="en-US" dirty="0" err="1">
                <a:solidFill>
                  <a:schemeClr val="accent6"/>
                </a:solidFill>
              </a:rPr>
              <a:t>VarName</a:t>
            </a:r>
            <a:r>
              <a:rPr lang="en-US" dirty="0">
                <a:solidFill>
                  <a:schemeClr val="accent6"/>
                </a:solidFill>
              </a:rPr>
              <a:t> '=' Expr ';'</a:t>
            </a:r>
          </a:p>
          <a:p>
            <a:r>
              <a:rPr lang="en-US" dirty="0" err="1">
                <a:solidFill>
                  <a:schemeClr val="accent6"/>
                </a:solidFill>
              </a:rPr>
              <a:t>ApplyStmt</a:t>
            </a:r>
            <a:r>
              <a:rPr lang="en-US" dirty="0">
                <a:solidFill>
                  <a:schemeClr val="accent6"/>
                </a:solidFill>
              </a:rPr>
              <a:t>: </a:t>
            </a:r>
            <a:r>
              <a:rPr lang="en-US" dirty="0" err="1">
                <a:solidFill>
                  <a:schemeClr val="accent6"/>
                </a:solidFill>
              </a:rPr>
              <a:t>ApplyExpr</a:t>
            </a:r>
            <a:r>
              <a:rPr lang="en-US" dirty="0">
                <a:solidFill>
                  <a:schemeClr val="accent6"/>
                </a:solidFill>
              </a:rPr>
              <a:t> ';'</a:t>
            </a:r>
          </a:p>
          <a:p>
            <a:r>
              <a:rPr lang="en-US" dirty="0" err="1">
                <a:solidFill>
                  <a:schemeClr val="accent6"/>
                </a:solidFill>
              </a:rPr>
              <a:t>SendStmt</a:t>
            </a:r>
            <a:r>
              <a:rPr lang="en-US" dirty="0">
                <a:solidFill>
                  <a:schemeClr val="accent6"/>
                </a:solidFill>
              </a:rPr>
              <a:t> : </a:t>
            </a:r>
            <a:r>
              <a:rPr lang="en-US" dirty="0" err="1">
                <a:solidFill>
                  <a:schemeClr val="accent6"/>
                </a:solidFill>
              </a:rPr>
              <a:t>HSMName</a:t>
            </a:r>
            <a:r>
              <a:rPr lang="en-US" dirty="0">
                <a:solidFill>
                  <a:schemeClr val="accent6"/>
                </a:solidFill>
              </a:rPr>
              <a:t> '!' </a:t>
            </a:r>
            <a:r>
              <a:rPr lang="en-US" dirty="0" err="1">
                <a:solidFill>
                  <a:schemeClr val="accent6"/>
                </a:solidFill>
              </a:rPr>
              <a:t>EventName</a:t>
            </a:r>
            <a:r>
              <a:rPr lang="en-US" dirty="0">
                <a:solidFill>
                  <a:schemeClr val="accent6"/>
                </a:solidFill>
              </a:rPr>
              <a:t> </a:t>
            </a:r>
            <a:r>
              <a:rPr lang="en-US" dirty="0" err="1">
                <a:solidFill>
                  <a:schemeClr val="accent6"/>
                </a:solidFill>
              </a:rPr>
              <a:t>ExprListCurly</a:t>
            </a:r>
            <a:r>
              <a:rPr lang="en-US" dirty="0">
                <a:solidFill>
                  <a:schemeClr val="accent6"/>
                </a:solidFill>
              </a:rPr>
              <a:t> ';'</a:t>
            </a:r>
          </a:p>
          <a:p>
            <a:r>
              <a:rPr lang="en-US" dirty="0" err="1">
                <a:solidFill>
                  <a:schemeClr val="accent6"/>
                </a:solidFill>
              </a:rPr>
              <a:t>PrintStmt</a:t>
            </a:r>
            <a:r>
              <a:rPr lang="en-US" dirty="0">
                <a:solidFill>
                  <a:schemeClr val="accent6"/>
                </a:solidFill>
              </a:rPr>
              <a:t> : 'print' </a:t>
            </a:r>
            <a:r>
              <a:rPr lang="en-US" dirty="0" err="1">
                <a:solidFill>
                  <a:schemeClr val="accent6"/>
                </a:solidFill>
              </a:rPr>
              <a:t>ExprListParen</a:t>
            </a:r>
            <a:r>
              <a:rPr lang="en-US" dirty="0">
                <a:solidFill>
                  <a:schemeClr val="accent6"/>
                </a:solidFill>
              </a:rPr>
              <a:t> ';'</a:t>
            </a:r>
          </a:p>
          <a:p>
            <a:r>
              <a:rPr lang="en-US" dirty="0" err="1">
                <a:solidFill>
                  <a:schemeClr val="accent6"/>
                </a:solidFill>
              </a:rPr>
              <a:t>PrintlnStmt</a:t>
            </a:r>
            <a:r>
              <a:rPr lang="en-US" dirty="0">
                <a:solidFill>
                  <a:schemeClr val="accent6"/>
                </a:solidFill>
              </a:rPr>
              <a:t> : '</a:t>
            </a:r>
            <a:r>
              <a:rPr lang="en-US" dirty="0" err="1">
                <a:solidFill>
                  <a:schemeClr val="accent6"/>
                </a:solidFill>
              </a:rPr>
              <a:t>println</a:t>
            </a:r>
            <a:r>
              <a:rPr lang="en-US" dirty="0">
                <a:solidFill>
                  <a:schemeClr val="accent6"/>
                </a:solidFill>
              </a:rPr>
              <a:t>' </a:t>
            </a:r>
            <a:r>
              <a:rPr lang="en-US" dirty="0" err="1">
                <a:solidFill>
                  <a:schemeClr val="accent6"/>
                </a:solidFill>
              </a:rPr>
              <a:t>ExprListParen</a:t>
            </a:r>
            <a:r>
              <a:rPr lang="en-US" dirty="0">
                <a:solidFill>
                  <a:schemeClr val="accent6"/>
                </a:solidFill>
              </a:rPr>
              <a:t> ';'</a:t>
            </a:r>
          </a:p>
          <a:p>
            <a:r>
              <a:rPr lang="en-US" dirty="0" err="1">
                <a:solidFill>
                  <a:schemeClr val="accent6"/>
                </a:solidFill>
              </a:rPr>
              <a:t>FormalFuncArgs</a:t>
            </a:r>
            <a:r>
              <a:rPr lang="en-US" dirty="0">
                <a:solidFill>
                  <a:schemeClr val="accent6"/>
                </a:solidFill>
              </a:rPr>
              <a:t> : '(' [Type </a:t>
            </a:r>
            <a:r>
              <a:rPr lang="en-US" dirty="0" err="1">
                <a:solidFill>
                  <a:schemeClr val="accent6"/>
                </a:solidFill>
              </a:rPr>
              <a:t>VarName</a:t>
            </a:r>
            <a:r>
              <a:rPr lang="en-US" dirty="0">
                <a:solidFill>
                  <a:schemeClr val="accent6"/>
                </a:solidFill>
              </a:rPr>
              <a:t> (',' Type </a:t>
            </a:r>
            <a:r>
              <a:rPr lang="en-US" dirty="0" err="1">
                <a:solidFill>
                  <a:schemeClr val="accent6"/>
                </a:solidFill>
              </a:rPr>
              <a:t>VarName</a:t>
            </a:r>
            <a:r>
              <a:rPr lang="en-US" dirty="0">
                <a:solidFill>
                  <a:schemeClr val="accent6"/>
                </a:solidFill>
              </a:rPr>
              <a:t>)*] ')'</a:t>
            </a:r>
          </a:p>
          <a:p>
            <a:r>
              <a:rPr lang="en-US" dirty="0" err="1">
                <a:solidFill>
                  <a:schemeClr val="accent6"/>
                </a:solidFill>
              </a:rPr>
              <a:t>ExprListParen</a:t>
            </a:r>
            <a:r>
              <a:rPr lang="en-US" dirty="0">
                <a:solidFill>
                  <a:schemeClr val="accent6"/>
                </a:solidFill>
              </a:rPr>
              <a:t> :'(' [Expr (',' Expr)*] ')'</a:t>
            </a:r>
          </a:p>
          <a:p>
            <a:r>
              <a:rPr lang="en-US" dirty="0" err="1">
                <a:solidFill>
                  <a:schemeClr val="accent6"/>
                </a:solidFill>
              </a:rPr>
              <a:t>ExprListCurly</a:t>
            </a:r>
            <a:r>
              <a:rPr lang="en-US" dirty="0">
                <a:solidFill>
                  <a:schemeClr val="accent6"/>
                </a:solidFill>
              </a:rPr>
              <a:t> :'{' [Expr (',' Expr)*] '}'</a:t>
            </a:r>
          </a:p>
          <a:p>
            <a:endParaRPr lang="en-US" dirty="0"/>
          </a:p>
        </p:txBody>
      </p:sp>
      <p:sp>
        <p:nvSpPr>
          <p:cNvPr id="5" name="TextBox 4">
            <a:extLst>
              <a:ext uri="{FF2B5EF4-FFF2-40B4-BE49-F238E27FC236}">
                <a16:creationId xmlns:a16="http://schemas.microsoft.com/office/drawing/2014/main" id="{D04A21A2-7B18-5B89-F5D6-049F1453F383}"/>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51</a:t>
            </a:fld>
            <a:endParaRPr lang="en-US" dirty="0"/>
          </a:p>
        </p:txBody>
      </p:sp>
    </p:spTree>
    <p:extLst>
      <p:ext uri="{BB962C8B-B14F-4D97-AF65-F5344CB8AC3E}">
        <p14:creationId xmlns:p14="http://schemas.microsoft.com/office/powerpoint/2010/main" val="23249359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F74D4-E8A2-3AD7-3125-86C08B84238D}"/>
              </a:ext>
            </a:extLst>
          </p:cNvPr>
          <p:cNvSpPr>
            <a:spLocks noGrp="1"/>
          </p:cNvSpPr>
          <p:nvPr>
            <p:ph type="title"/>
          </p:nvPr>
        </p:nvSpPr>
        <p:spPr>
          <a:xfrm>
            <a:off x="720000" y="0"/>
            <a:ext cx="7704000" cy="628650"/>
          </a:xfrm>
        </p:spPr>
        <p:txBody>
          <a:bodyPr/>
          <a:lstStyle/>
          <a:p>
            <a:r>
              <a:rPr lang="en-US" dirty="0"/>
              <a:t>Proteus Grammar – Pt. 2</a:t>
            </a:r>
          </a:p>
        </p:txBody>
      </p:sp>
      <p:sp>
        <p:nvSpPr>
          <p:cNvPr id="4" name="TextBox 3">
            <a:extLst>
              <a:ext uri="{FF2B5EF4-FFF2-40B4-BE49-F238E27FC236}">
                <a16:creationId xmlns:a16="http://schemas.microsoft.com/office/drawing/2014/main" id="{EDB8D47C-59DC-8A58-528A-65467AD95D4C}"/>
              </a:ext>
            </a:extLst>
          </p:cNvPr>
          <p:cNvSpPr txBox="1"/>
          <p:nvPr/>
        </p:nvSpPr>
        <p:spPr>
          <a:xfrm>
            <a:off x="0" y="957739"/>
            <a:ext cx="5276850" cy="4185761"/>
          </a:xfrm>
          <a:prstGeom prst="rect">
            <a:avLst/>
          </a:prstGeom>
          <a:noFill/>
        </p:spPr>
        <p:txBody>
          <a:bodyPr wrap="square">
            <a:spAutoFit/>
          </a:bodyPr>
          <a:lstStyle/>
          <a:p>
            <a:r>
              <a:rPr lang="en-US" dirty="0">
                <a:solidFill>
                  <a:schemeClr val="accent6"/>
                </a:solidFill>
              </a:rPr>
              <a:t>Type: 'int' | 'string' | 'bool' | '</a:t>
            </a:r>
            <a:r>
              <a:rPr lang="en-US" dirty="0" err="1">
                <a:solidFill>
                  <a:schemeClr val="accent6"/>
                </a:solidFill>
              </a:rPr>
              <a:t>actorname</a:t>
            </a:r>
            <a:r>
              <a:rPr lang="en-US" dirty="0">
                <a:solidFill>
                  <a:schemeClr val="accent6"/>
                </a:solidFill>
              </a:rPr>
              <a:t>' | '</a:t>
            </a:r>
            <a:r>
              <a:rPr lang="en-US" dirty="0" err="1">
                <a:solidFill>
                  <a:schemeClr val="accent6"/>
                </a:solidFill>
              </a:rPr>
              <a:t>statename</a:t>
            </a:r>
            <a:r>
              <a:rPr lang="en-US" dirty="0">
                <a:solidFill>
                  <a:schemeClr val="accent6"/>
                </a:solidFill>
              </a:rPr>
              <a:t>' | '</a:t>
            </a:r>
            <a:r>
              <a:rPr lang="en-US" dirty="0" err="1">
                <a:solidFill>
                  <a:schemeClr val="accent6"/>
                </a:solidFill>
              </a:rPr>
              <a:t>eventname</a:t>
            </a:r>
            <a:r>
              <a:rPr lang="en-US" dirty="0">
                <a:solidFill>
                  <a:schemeClr val="accent6"/>
                </a:solidFill>
              </a:rPr>
              <a:t>'</a:t>
            </a:r>
          </a:p>
          <a:p>
            <a:r>
              <a:rPr lang="en-US" dirty="0" err="1">
                <a:solidFill>
                  <a:schemeClr val="accent6"/>
                </a:solidFill>
              </a:rPr>
              <a:t>GoStmt</a:t>
            </a:r>
            <a:r>
              <a:rPr lang="en-US" dirty="0">
                <a:solidFill>
                  <a:schemeClr val="accent6"/>
                </a:solidFill>
              </a:rPr>
              <a:t>: </a:t>
            </a:r>
            <a:r>
              <a:rPr lang="en-US" dirty="0" err="1">
                <a:solidFill>
                  <a:schemeClr val="accent6"/>
                </a:solidFill>
              </a:rPr>
              <a:t>JustGoStmt</a:t>
            </a:r>
            <a:r>
              <a:rPr lang="en-US" dirty="0">
                <a:solidFill>
                  <a:schemeClr val="accent6"/>
                </a:solidFill>
              </a:rPr>
              <a:t> | </a:t>
            </a:r>
            <a:r>
              <a:rPr lang="en-US" dirty="0" err="1">
                <a:solidFill>
                  <a:schemeClr val="accent6"/>
                </a:solidFill>
              </a:rPr>
              <a:t>GoIfStmt</a:t>
            </a:r>
            <a:endParaRPr lang="en-US" dirty="0">
              <a:solidFill>
                <a:schemeClr val="accent6"/>
              </a:solidFill>
            </a:endParaRPr>
          </a:p>
          <a:p>
            <a:r>
              <a:rPr lang="en-US" dirty="0" err="1">
                <a:solidFill>
                  <a:schemeClr val="accent6"/>
                </a:solidFill>
              </a:rPr>
              <a:t>JustGoStmt</a:t>
            </a:r>
            <a:r>
              <a:rPr lang="en-US" dirty="0">
                <a:solidFill>
                  <a:schemeClr val="accent6"/>
                </a:solidFill>
              </a:rPr>
              <a:t>: 'go' </a:t>
            </a:r>
            <a:r>
              <a:rPr lang="en-US" dirty="0" err="1">
                <a:solidFill>
                  <a:schemeClr val="accent6"/>
                </a:solidFill>
              </a:rPr>
              <a:t>StateName</a:t>
            </a:r>
            <a:r>
              <a:rPr lang="en-US" dirty="0">
                <a:solidFill>
                  <a:schemeClr val="accent6"/>
                </a:solidFill>
              </a:rPr>
              <a:t> Block</a:t>
            </a:r>
          </a:p>
          <a:p>
            <a:r>
              <a:rPr lang="en-US" dirty="0" err="1">
                <a:solidFill>
                  <a:schemeClr val="accent6"/>
                </a:solidFill>
              </a:rPr>
              <a:t>GoIfStmt</a:t>
            </a:r>
            <a:r>
              <a:rPr lang="en-US" dirty="0">
                <a:solidFill>
                  <a:schemeClr val="accent6"/>
                </a:solidFill>
              </a:rPr>
              <a:t>: '</a:t>
            </a:r>
            <a:r>
              <a:rPr lang="en-US" dirty="0" err="1">
                <a:solidFill>
                  <a:schemeClr val="accent6"/>
                </a:solidFill>
              </a:rPr>
              <a:t>goif</a:t>
            </a:r>
            <a:r>
              <a:rPr lang="en-US" dirty="0">
                <a:solidFill>
                  <a:schemeClr val="accent6"/>
                </a:solidFill>
              </a:rPr>
              <a:t>' </a:t>
            </a:r>
            <a:r>
              <a:rPr lang="en-US" dirty="0" err="1">
                <a:solidFill>
                  <a:schemeClr val="accent6"/>
                </a:solidFill>
              </a:rPr>
              <a:t>ParenExpr</a:t>
            </a:r>
            <a:r>
              <a:rPr lang="en-US" dirty="0">
                <a:solidFill>
                  <a:schemeClr val="accent6"/>
                </a:solidFill>
              </a:rPr>
              <a:t> </a:t>
            </a:r>
            <a:r>
              <a:rPr lang="en-US" dirty="0" err="1">
                <a:solidFill>
                  <a:schemeClr val="accent6"/>
                </a:solidFill>
              </a:rPr>
              <a:t>StateName</a:t>
            </a:r>
            <a:r>
              <a:rPr lang="en-US" dirty="0">
                <a:solidFill>
                  <a:schemeClr val="accent6"/>
                </a:solidFill>
              </a:rPr>
              <a:t> Block ['else' (</a:t>
            </a:r>
            <a:r>
              <a:rPr lang="en-US" dirty="0" err="1">
                <a:solidFill>
                  <a:schemeClr val="accent6"/>
                </a:solidFill>
              </a:rPr>
              <a:t>GoIfStmt</a:t>
            </a:r>
            <a:r>
              <a:rPr lang="en-US" dirty="0">
                <a:solidFill>
                  <a:schemeClr val="accent6"/>
                </a:solidFill>
              </a:rPr>
              <a:t> | </a:t>
            </a:r>
            <a:r>
              <a:rPr lang="en-US" dirty="0" err="1">
                <a:solidFill>
                  <a:schemeClr val="accent6"/>
                </a:solidFill>
              </a:rPr>
              <a:t>ElseGoStmt</a:t>
            </a:r>
            <a:r>
              <a:rPr lang="en-US" dirty="0">
                <a:solidFill>
                  <a:schemeClr val="accent6"/>
                </a:solidFill>
              </a:rPr>
              <a:t>)]</a:t>
            </a:r>
          </a:p>
          <a:p>
            <a:r>
              <a:rPr lang="en-US" dirty="0" err="1">
                <a:solidFill>
                  <a:schemeClr val="accent6"/>
                </a:solidFill>
              </a:rPr>
              <a:t>ElseGoStmt</a:t>
            </a:r>
            <a:r>
              <a:rPr lang="en-US" dirty="0">
                <a:solidFill>
                  <a:schemeClr val="accent6"/>
                </a:solidFill>
              </a:rPr>
              <a:t>: 'go' </a:t>
            </a:r>
            <a:r>
              <a:rPr lang="en-US" dirty="0" err="1">
                <a:solidFill>
                  <a:schemeClr val="accent6"/>
                </a:solidFill>
              </a:rPr>
              <a:t>StateName</a:t>
            </a:r>
            <a:r>
              <a:rPr lang="en-US" dirty="0">
                <a:solidFill>
                  <a:schemeClr val="accent6"/>
                </a:solidFill>
              </a:rPr>
              <a:t> Block</a:t>
            </a:r>
          </a:p>
          <a:p>
            <a:r>
              <a:rPr lang="en-US" dirty="0" err="1">
                <a:solidFill>
                  <a:schemeClr val="accent6"/>
                </a:solidFill>
              </a:rPr>
              <a:t>IfStmt</a:t>
            </a:r>
            <a:r>
              <a:rPr lang="en-US" dirty="0">
                <a:solidFill>
                  <a:schemeClr val="accent6"/>
                </a:solidFill>
              </a:rPr>
              <a:t>: 'if' </a:t>
            </a:r>
            <a:r>
              <a:rPr lang="en-US" dirty="0" err="1">
                <a:solidFill>
                  <a:schemeClr val="accent6"/>
                </a:solidFill>
              </a:rPr>
              <a:t>ParenExpr</a:t>
            </a:r>
            <a:r>
              <a:rPr lang="en-US" dirty="0">
                <a:solidFill>
                  <a:schemeClr val="accent6"/>
                </a:solidFill>
              </a:rPr>
              <a:t> Block ['else' (</a:t>
            </a:r>
            <a:r>
              <a:rPr lang="en-US" dirty="0" err="1">
                <a:solidFill>
                  <a:schemeClr val="accent6"/>
                </a:solidFill>
              </a:rPr>
              <a:t>IfStmt</a:t>
            </a:r>
            <a:r>
              <a:rPr lang="en-US" dirty="0">
                <a:solidFill>
                  <a:schemeClr val="accent6"/>
                </a:solidFill>
              </a:rPr>
              <a:t> | Block)] </a:t>
            </a:r>
          </a:p>
          <a:p>
            <a:r>
              <a:rPr lang="en-US" dirty="0" err="1">
                <a:solidFill>
                  <a:schemeClr val="accent6"/>
                </a:solidFill>
              </a:rPr>
              <a:t>WhileStmt</a:t>
            </a:r>
            <a:r>
              <a:rPr lang="en-US" dirty="0">
                <a:solidFill>
                  <a:schemeClr val="accent6"/>
                </a:solidFill>
              </a:rPr>
              <a:t>: 'while' </a:t>
            </a:r>
            <a:r>
              <a:rPr lang="en-US" dirty="0" err="1">
                <a:solidFill>
                  <a:schemeClr val="accent6"/>
                </a:solidFill>
              </a:rPr>
              <a:t>ParenExpr</a:t>
            </a:r>
            <a:r>
              <a:rPr lang="en-US" dirty="0">
                <a:solidFill>
                  <a:schemeClr val="accent6"/>
                </a:solidFill>
              </a:rPr>
              <a:t> Block </a:t>
            </a:r>
          </a:p>
          <a:p>
            <a:r>
              <a:rPr lang="en-US" dirty="0" err="1">
                <a:solidFill>
                  <a:schemeClr val="accent6"/>
                </a:solidFill>
              </a:rPr>
              <a:t>ParenExpr</a:t>
            </a:r>
            <a:r>
              <a:rPr lang="en-US" dirty="0">
                <a:solidFill>
                  <a:schemeClr val="accent6"/>
                </a:solidFill>
              </a:rPr>
              <a:t>: '(' Expr ')' </a:t>
            </a:r>
          </a:p>
          <a:p>
            <a:r>
              <a:rPr lang="en-US" dirty="0" err="1">
                <a:solidFill>
                  <a:schemeClr val="accent6"/>
                </a:solidFill>
              </a:rPr>
              <a:t>ConstExpr</a:t>
            </a:r>
            <a:r>
              <a:rPr lang="en-US" dirty="0">
                <a:solidFill>
                  <a:schemeClr val="accent6"/>
                </a:solidFill>
              </a:rPr>
              <a:t>: </a:t>
            </a:r>
            <a:r>
              <a:rPr lang="en-US" dirty="0" err="1">
                <a:solidFill>
                  <a:schemeClr val="accent6"/>
                </a:solidFill>
              </a:rPr>
              <a:t>IntExpr</a:t>
            </a:r>
            <a:r>
              <a:rPr lang="en-US" dirty="0">
                <a:solidFill>
                  <a:schemeClr val="accent6"/>
                </a:solidFill>
              </a:rPr>
              <a:t> | </a:t>
            </a:r>
            <a:r>
              <a:rPr lang="en-US" dirty="0" err="1">
                <a:solidFill>
                  <a:schemeClr val="accent6"/>
                </a:solidFill>
              </a:rPr>
              <a:t>BoolExpr</a:t>
            </a:r>
            <a:r>
              <a:rPr lang="en-US" dirty="0">
                <a:solidFill>
                  <a:schemeClr val="accent6"/>
                </a:solidFill>
              </a:rPr>
              <a:t> | </a:t>
            </a:r>
            <a:r>
              <a:rPr lang="en-US" dirty="0" err="1">
                <a:solidFill>
                  <a:schemeClr val="accent6"/>
                </a:solidFill>
              </a:rPr>
              <a:t>StrExpr</a:t>
            </a:r>
            <a:endParaRPr lang="en-US" dirty="0">
              <a:solidFill>
                <a:schemeClr val="accent6"/>
              </a:solidFill>
            </a:endParaRPr>
          </a:p>
          <a:p>
            <a:r>
              <a:rPr lang="en-US" dirty="0">
                <a:solidFill>
                  <a:schemeClr val="accent6"/>
                </a:solidFill>
              </a:rPr>
              <a:t>Expr: </a:t>
            </a:r>
            <a:r>
              <a:rPr lang="en-US" dirty="0" err="1">
                <a:solidFill>
                  <a:schemeClr val="accent6"/>
                </a:solidFill>
              </a:rPr>
              <a:t>ValExpr</a:t>
            </a:r>
            <a:r>
              <a:rPr lang="en-US" dirty="0">
                <a:solidFill>
                  <a:schemeClr val="accent6"/>
                </a:solidFill>
              </a:rPr>
              <a:t> | </a:t>
            </a:r>
            <a:r>
              <a:rPr lang="en-US" dirty="0" err="1">
                <a:solidFill>
                  <a:schemeClr val="accent6"/>
                </a:solidFill>
              </a:rPr>
              <a:t>BinOpExpr</a:t>
            </a:r>
            <a:r>
              <a:rPr lang="en-US" dirty="0">
                <a:solidFill>
                  <a:schemeClr val="accent6"/>
                </a:solidFill>
              </a:rPr>
              <a:t> | </a:t>
            </a:r>
            <a:r>
              <a:rPr lang="en-US" dirty="0" err="1">
                <a:solidFill>
                  <a:schemeClr val="accent6"/>
                </a:solidFill>
              </a:rPr>
              <a:t>ApplyExpr</a:t>
            </a:r>
            <a:endParaRPr lang="en-US" dirty="0">
              <a:solidFill>
                <a:schemeClr val="accent6"/>
              </a:solidFill>
            </a:endParaRPr>
          </a:p>
          <a:p>
            <a:r>
              <a:rPr lang="en-US" dirty="0" err="1">
                <a:solidFill>
                  <a:schemeClr val="accent6"/>
                </a:solidFill>
              </a:rPr>
              <a:t>BinOpExpr</a:t>
            </a:r>
            <a:r>
              <a:rPr lang="en-US" dirty="0">
                <a:solidFill>
                  <a:schemeClr val="accent6"/>
                </a:solidFill>
              </a:rPr>
              <a:t>: </a:t>
            </a:r>
            <a:r>
              <a:rPr lang="en-US" dirty="0" err="1">
                <a:solidFill>
                  <a:schemeClr val="accent6"/>
                </a:solidFill>
              </a:rPr>
              <a:t>ValExpr</a:t>
            </a:r>
            <a:r>
              <a:rPr lang="en-US" dirty="0">
                <a:solidFill>
                  <a:schemeClr val="accent6"/>
                </a:solidFill>
              </a:rPr>
              <a:t> </a:t>
            </a:r>
            <a:r>
              <a:rPr lang="en-US" dirty="0" err="1">
                <a:solidFill>
                  <a:schemeClr val="accent6"/>
                </a:solidFill>
              </a:rPr>
              <a:t>BinOp</a:t>
            </a:r>
            <a:r>
              <a:rPr lang="en-US" dirty="0">
                <a:solidFill>
                  <a:schemeClr val="accent6"/>
                </a:solidFill>
              </a:rPr>
              <a:t> Expr </a:t>
            </a:r>
          </a:p>
          <a:p>
            <a:r>
              <a:rPr lang="en-US" dirty="0" err="1">
                <a:solidFill>
                  <a:schemeClr val="accent6"/>
                </a:solidFill>
              </a:rPr>
              <a:t>BinOp</a:t>
            </a:r>
            <a:r>
              <a:rPr lang="en-US" dirty="0">
                <a:solidFill>
                  <a:schemeClr val="accent6"/>
                </a:solidFill>
              </a:rPr>
              <a:t>: '*' | '/' | '%' | '+' | '-' | '&lt;&lt;' | '&gt;&gt;' | '&lt;' | '&gt;' | '&lt;=' | '&gt;=' | '==' | '!=' | '^' | '&amp;&amp;' | '||' | '*=' | '/=' | '%=' | '+=' | '-=' | '&lt;&lt;=' | '&gt;&gt;=' | '^='</a:t>
            </a:r>
          </a:p>
          <a:p>
            <a:r>
              <a:rPr lang="en-US" dirty="0" err="1">
                <a:solidFill>
                  <a:schemeClr val="accent6"/>
                </a:solidFill>
              </a:rPr>
              <a:t>ApplyExpr</a:t>
            </a:r>
            <a:r>
              <a:rPr lang="en-US" dirty="0">
                <a:solidFill>
                  <a:schemeClr val="accent6"/>
                </a:solidFill>
              </a:rPr>
              <a:t>: </a:t>
            </a:r>
            <a:r>
              <a:rPr lang="en-US" dirty="0" err="1">
                <a:solidFill>
                  <a:schemeClr val="accent6"/>
                </a:solidFill>
              </a:rPr>
              <a:t>FuncName</a:t>
            </a:r>
            <a:r>
              <a:rPr lang="en-US" dirty="0">
                <a:solidFill>
                  <a:schemeClr val="accent6"/>
                </a:solidFill>
              </a:rPr>
              <a:t> </a:t>
            </a:r>
            <a:r>
              <a:rPr lang="en-US" dirty="0" err="1">
                <a:solidFill>
                  <a:schemeClr val="accent6"/>
                </a:solidFill>
              </a:rPr>
              <a:t>ExprListParen</a:t>
            </a:r>
            <a:endParaRPr lang="en-US" dirty="0">
              <a:solidFill>
                <a:schemeClr val="accent6"/>
              </a:solidFill>
            </a:endParaRPr>
          </a:p>
          <a:p>
            <a:r>
              <a:rPr lang="en-US" dirty="0" err="1">
                <a:solidFill>
                  <a:schemeClr val="accent6"/>
                </a:solidFill>
              </a:rPr>
              <a:t>ValExpr</a:t>
            </a:r>
            <a:r>
              <a:rPr lang="en-US" dirty="0">
                <a:solidFill>
                  <a:schemeClr val="accent6"/>
                </a:solidFill>
              </a:rPr>
              <a:t>: </a:t>
            </a:r>
            <a:r>
              <a:rPr lang="en-US" dirty="0" err="1">
                <a:solidFill>
                  <a:schemeClr val="accent6"/>
                </a:solidFill>
              </a:rPr>
              <a:t>VarExpr</a:t>
            </a:r>
            <a:r>
              <a:rPr lang="en-US" dirty="0">
                <a:solidFill>
                  <a:schemeClr val="accent6"/>
                </a:solidFill>
              </a:rPr>
              <a:t> | </a:t>
            </a:r>
            <a:r>
              <a:rPr lang="en-US" dirty="0" err="1">
                <a:solidFill>
                  <a:schemeClr val="accent6"/>
                </a:solidFill>
              </a:rPr>
              <a:t>IntExpr</a:t>
            </a:r>
            <a:r>
              <a:rPr lang="en-US" dirty="0">
                <a:solidFill>
                  <a:schemeClr val="accent6"/>
                </a:solidFill>
              </a:rPr>
              <a:t> | </a:t>
            </a:r>
            <a:r>
              <a:rPr lang="en-US" dirty="0" err="1">
                <a:solidFill>
                  <a:schemeClr val="accent6"/>
                </a:solidFill>
              </a:rPr>
              <a:t>StrExpr</a:t>
            </a:r>
            <a:r>
              <a:rPr lang="en-US" dirty="0">
                <a:solidFill>
                  <a:schemeClr val="accent6"/>
                </a:solidFill>
              </a:rPr>
              <a:t> | </a:t>
            </a:r>
            <a:r>
              <a:rPr lang="en-US" dirty="0" err="1">
                <a:solidFill>
                  <a:schemeClr val="accent6"/>
                </a:solidFill>
              </a:rPr>
              <a:t>BoolExpr</a:t>
            </a:r>
            <a:r>
              <a:rPr lang="en-US" dirty="0">
                <a:solidFill>
                  <a:schemeClr val="accent6"/>
                </a:solidFill>
              </a:rPr>
              <a:t> | </a:t>
            </a:r>
            <a:r>
              <a:rPr lang="en-US" dirty="0" err="1">
                <a:solidFill>
                  <a:schemeClr val="accent6"/>
                </a:solidFill>
              </a:rPr>
              <a:t>ActorExpr</a:t>
            </a:r>
            <a:r>
              <a:rPr lang="en-US" dirty="0">
                <a:solidFill>
                  <a:schemeClr val="accent6"/>
                </a:solidFill>
              </a:rPr>
              <a:t> | </a:t>
            </a:r>
            <a:r>
              <a:rPr lang="en-US" dirty="0" err="1">
                <a:solidFill>
                  <a:schemeClr val="accent6"/>
                </a:solidFill>
              </a:rPr>
              <a:t>StateExpr</a:t>
            </a:r>
            <a:r>
              <a:rPr lang="en-US" dirty="0">
                <a:solidFill>
                  <a:schemeClr val="accent6"/>
                </a:solidFill>
              </a:rPr>
              <a:t> | </a:t>
            </a:r>
            <a:r>
              <a:rPr lang="en-US" dirty="0" err="1">
                <a:solidFill>
                  <a:schemeClr val="accent6"/>
                </a:solidFill>
              </a:rPr>
              <a:t>EventExpr</a:t>
            </a:r>
            <a:r>
              <a:rPr lang="en-US" dirty="0">
                <a:solidFill>
                  <a:schemeClr val="accent6"/>
                </a:solidFill>
              </a:rPr>
              <a:t> | </a:t>
            </a:r>
            <a:r>
              <a:rPr lang="en-US" dirty="0" err="1">
                <a:solidFill>
                  <a:schemeClr val="accent6"/>
                </a:solidFill>
              </a:rPr>
              <a:t>ParenExpr</a:t>
            </a:r>
            <a:endParaRPr lang="en-US" dirty="0">
              <a:solidFill>
                <a:schemeClr val="accent6"/>
              </a:solidFill>
            </a:endParaRPr>
          </a:p>
          <a:p>
            <a:endParaRPr lang="en-US" dirty="0"/>
          </a:p>
        </p:txBody>
      </p:sp>
      <p:sp>
        <p:nvSpPr>
          <p:cNvPr id="5" name="TextBox 4">
            <a:extLst>
              <a:ext uri="{FF2B5EF4-FFF2-40B4-BE49-F238E27FC236}">
                <a16:creationId xmlns:a16="http://schemas.microsoft.com/office/drawing/2014/main" id="{66E3A5F1-59A1-BAA6-3C62-152FE03A69CC}"/>
              </a:ext>
            </a:extLst>
          </p:cNvPr>
          <p:cNvSpPr txBox="1"/>
          <p:nvPr/>
        </p:nvSpPr>
        <p:spPr>
          <a:xfrm>
            <a:off x="5710444" y="1232922"/>
            <a:ext cx="3171825" cy="2677656"/>
          </a:xfrm>
          <a:prstGeom prst="rect">
            <a:avLst/>
          </a:prstGeom>
          <a:noFill/>
        </p:spPr>
        <p:txBody>
          <a:bodyPr wrap="square" rtlCol="0">
            <a:spAutoFit/>
          </a:bodyPr>
          <a:lstStyle/>
          <a:p>
            <a:r>
              <a:rPr lang="en-US" dirty="0" err="1">
                <a:solidFill>
                  <a:schemeClr val="accent6"/>
                </a:solidFill>
              </a:rPr>
              <a:t>VarExpr</a:t>
            </a:r>
            <a:r>
              <a:rPr lang="en-US" dirty="0">
                <a:solidFill>
                  <a:schemeClr val="accent6"/>
                </a:solidFill>
              </a:rPr>
              <a:t>: </a:t>
            </a:r>
            <a:r>
              <a:rPr lang="en-US" dirty="0" err="1">
                <a:solidFill>
                  <a:schemeClr val="accent6"/>
                </a:solidFill>
              </a:rPr>
              <a:t>VarName</a:t>
            </a:r>
            <a:endParaRPr lang="en-US" dirty="0">
              <a:solidFill>
                <a:schemeClr val="accent6"/>
              </a:solidFill>
            </a:endParaRPr>
          </a:p>
          <a:p>
            <a:r>
              <a:rPr lang="en-US" dirty="0" err="1">
                <a:solidFill>
                  <a:schemeClr val="accent6"/>
                </a:solidFill>
              </a:rPr>
              <a:t>IntExpr</a:t>
            </a:r>
            <a:r>
              <a:rPr lang="en-US" dirty="0">
                <a:solidFill>
                  <a:schemeClr val="accent6"/>
                </a:solidFill>
              </a:rPr>
              <a:t>: NUMBER </a:t>
            </a:r>
          </a:p>
          <a:p>
            <a:r>
              <a:rPr lang="en-US" dirty="0" err="1">
                <a:solidFill>
                  <a:schemeClr val="accent6"/>
                </a:solidFill>
              </a:rPr>
              <a:t>StrExpr</a:t>
            </a:r>
            <a:r>
              <a:rPr lang="en-US" dirty="0">
                <a:solidFill>
                  <a:schemeClr val="accent6"/>
                </a:solidFill>
              </a:rPr>
              <a:t>: STRING </a:t>
            </a:r>
          </a:p>
          <a:p>
            <a:r>
              <a:rPr lang="en-US" dirty="0" err="1">
                <a:solidFill>
                  <a:schemeClr val="accent6"/>
                </a:solidFill>
              </a:rPr>
              <a:t>BoolExpr</a:t>
            </a:r>
            <a:r>
              <a:rPr lang="en-US" dirty="0">
                <a:solidFill>
                  <a:schemeClr val="accent6"/>
                </a:solidFill>
              </a:rPr>
              <a:t>: BOOL</a:t>
            </a:r>
          </a:p>
          <a:p>
            <a:r>
              <a:rPr lang="en-US" dirty="0" err="1">
                <a:solidFill>
                  <a:schemeClr val="accent6"/>
                </a:solidFill>
              </a:rPr>
              <a:t>ActorExpr</a:t>
            </a:r>
            <a:r>
              <a:rPr lang="en-US" dirty="0">
                <a:solidFill>
                  <a:schemeClr val="accent6"/>
                </a:solidFill>
              </a:rPr>
              <a:t>: 'actor' </a:t>
            </a:r>
            <a:r>
              <a:rPr lang="en-US" dirty="0" err="1">
                <a:solidFill>
                  <a:schemeClr val="accent6"/>
                </a:solidFill>
              </a:rPr>
              <a:t>ActorName</a:t>
            </a:r>
            <a:endParaRPr lang="en-US" dirty="0">
              <a:solidFill>
                <a:schemeClr val="accent6"/>
              </a:solidFill>
            </a:endParaRPr>
          </a:p>
          <a:p>
            <a:r>
              <a:rPr lang="en-US" dirty="0" err="1">
                <a:solidFill>
                  <a:schemeClr val="accent6"/>
                </a:solidFill>
              </a:rPr>
              <a:t>StateExpr</a:t>
            </a:r>
            <a:r>
              <a:rPr lang="en-US" dirty="0">
                <a:solidFill>
                  <a:schemeClr val="accent6"/>
                </a:solidFill>
              </a:rPr>
              <a:t>: 'state' </a:t>
            </a:r>
            <a:r>
              <a:rPr lang="en-US" dirty="0" err="1">
                <a:solidFill>
                  <a:schemeClr val="accent6"/>
                </a:solidFill>
              </a:rPr>
              <a:t>StateName</a:t>
            </a:r>
            <a:endParaRPr lang="en-US" dirty="0">
              <a:solidFill>
                <a:schemeClr val="accent6"/>
              </a:solidFill>
            </a:endParaRPr>
          </a:p>
          <a:p>
            <a:r>
              <a:rPr lang="en-US" dirty="0" err="1">
                <a:solidFill>
                  <a:schemeClr val="accent6"/>
                </a:solidFill>
              </a:rPr>
              <a:t>EventExpr</a:t>
            </a:r>
            <a:r>
              <a:rPr lang="en-US" dirty="0">
                <a:solidFill>
                  <a:schemeClr val="accent6"/>
                </a:solidFill>
              </a:rPr>
              <a:t>: 'event' </a:t>
            </a:r>
            <a:r>
              <a:rPr lang="en-US" dirty="0" err="1">
                <a:solidFill>
                  <a:schemeClr val="accent6"/>
                </a:solidFill>
              </a:rPr>
              <a:t>EventName</a:t>
            </a:r>
            <a:endParaRPr lang="en-US" dirty="0">
              <a:solidFill>
                <a:schemeClr val="accent6"/>
              </a:solidFill>
            </a:endParaRPr>
          </a:p>
          <a:p>
            <a:r>
              <a:rPr lang="en-US" dirty="0" err="1">
                <a:solidFill>
                  <a:schemeClr val="accent6"/>
                </a:solidFill>
              </a:rPr>
              <a:t>StateName</a:t>
            </a:r>
            <a:r>
              <a:rPr lang="en-US" dirty="0">
                <a:solidFill>
                  <a:schemeClr val="accent6"/>
                </a:solidFill>
              </a:rPr>
              <a:t>: NAME</a:t>
            </a:r>
          </a:p>
          <a:p>
            <a:r>
              <a:rPr lang="en-US" dirty="0" err="1">
                <a:solidFill>
                  <a:schemeClr val="accent6"/>
                </a:solidFill>
              </a:rPr>
              <a:t>ActorName</a:t>
            </a:r>
            <a:r>
              <a:rPr lang="en-US" dirty="0">
                <a:solidFill>
                  <a:schemeClr val="accent6"/>
                </a:solidFill>
              </a:rPr>
              <a:t>: NAME</a:t>
            </a:r>
          </a:p>
          <a:p>
            <a:r>
              <a:rPr lang="en-US" dirty="0" err="1">
                <a:solidFill>
                  <a:schemeClr val="accent6"/>
                </a:solidFill>
              </a:rPr>
              <a:t>FuncName</a:t>
            </a:r>
            <a:r>
              <a:rPr lang="en-US" dirty="0">
                <a:solidFill>
                  <a:schemeClr val="accent6"/>
                </a:solidFill>
              </a:rPr>
              <a:t>: NAME</a:t>
            </a:r>
          </a:p>
          <a:p>
            <a:r>
              <a:rPr lang="en-US" dirty="0" err="1">
                <a:solidFill>
                  <a:schemeClr val="accent6"/>
                </a:solidFill>
              </a:rPr>
              <a:t>VarName</a:t>
            </a:r>
            <a:r>
              <a:rPr lang="en-US" dirty="0">
                <a:solidFill>
                  <a:schemeClr val="accent6"/>
                </a:solidFill>
              </a:rPr>
              <a:t>: NAME</a:t>
            </a:r>
          </a:p>
          <a:p>
            <a:r>
              <a:rPr lang="en-US" dirty="0" err="1">
                <a:solidFill>
                  <a:schemeClr val="accent6"/>
                </a:solidFill>
              </a:rPr>
              <a:t>EventName</a:t>
            </a:r>
            <a:r>
              <a:rPr lang="en-US" dirty="0">
                <a:solidFill>
                  <a:schemeClr val="accent6"/>
                </a:solidFill>
              </a:rPr>
              <a:t>: NAME</a:t>
            </a:r>
            <a:endParaRPr lang="en-US" dirty="0"/>
          </a:p>
        </p:txBody>
      </p:sp>
      <p:sp>
        <p:nvSpPr>
          <p:cNvPr id="3" name="TextBox 2">
            <a:extLst>
              <a:ext uri="{FF2B5EF4-FFF2-40B4-BE49-F238E27FC236}">
                <a16:creationId xmlns:a16="http://schemas.microsoft.com/office/drawing/2014/main" id="{FAE9EA59-EF84-3D97-05B6-B19093303792}"/>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52</a:t>
            </a:fld>
            <a:endParaRPr lang="en-US" dirty="0"/>
          </a:p>
        </p:txBody>
      </p:sp>
    </p:spTree>
    <p:extLst>
      <p:ext uri="{BB962C8B-B14F-4D97-AF65-F5344CB8AC3E}">
        <p14:creationId xmlns:p14="http://schemas.microsoft.com/office/powerpoint/2010/main" val="40670968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A05AB4-161F-7907-D452-7A5E4E9654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26EFB5-5AD9-B55C-513C-8D0B0D188E38}"/>
              </a:ext>
            </a:extLst>
          </p:cNvPr>
          <p:cNvSpPr>
            <a:spLocks noGrp="1"/>
          </p:cNvSpPr>
          <p:nvPr>
            <p:ph type="title"/>
          </p:nvPr>
        </p:nvSpPr>
        <p:spPr>
          <a:xfrm>
            <a:off x="720000" y="57150"/>
            <a:ext cx="7704000" cy="628650"/>
          </a:xfrm>
        </p:spPr>
        <p:txBody>
          <a:bodyPr/>
          <a:lstStyle/>
          <a:p>
            <a:r>
              <a:rPr lang="en-US" dirty="0"/>
              <a:t>Automata Theory levels of computation</a:t>
            </a:r>
          </a:p>
        </p:txBody>
      </p:sp>
      <p:sp>
        <p:nvSpPr>
          <p:cNvPr id="3" name="TextBox 2">
            <a:extLst>
              <a:ext uri="{FF2B5EF4-FFF2-40B4-BE49-F238E27FC236}">
                <a16:creationId xmlns:a16="http://schemas.microsoft.com/office/drawing/2014/main" id="{97B448BC-BA67-E10F-A645-4255A93F3ACB}"/>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53</a:t>
            </a:fld>
            <a:endParaRPr lang="en-US" dirty="0"/>
          </a:p>
        </p:txBody>
      </p:sp>
      <p:pic>
        <p:nvPicPr>
          <p:cNvPr id="2050" name="Picture 2">
            <a:extLst>
              <a:ext uri="{FF2B5EF4-FFF2-40B4-BE49-F238E27FC236}">
                <a16:creationId xmlns:a16="http://schemas.microsoft.com/office/drawing/2014/main" id="{C431F083-E84D-C66E-AB28-EA71291255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506"/>
          <a:stretch/>
        </p:blipFill>
        <p:spPr bwMode="auto">
          <a:xfrm>
            <a:off x="1143000" y="730250"/>
            <a:ext cx="6858000" cy="414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63647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1AF1E-0ADA-0AB3-765C-B526555D51B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587D789-C155-71BB-3BB7-3A2EDACD187F}"/>
              </a:ext>
            </a:extLst>
          </p:cNvPr>
          <p:cNvSpPr>
            <a:spLocks noGrp="1"/>
          </p:cNvSpPr>
          <p:nvPr>
            <p:ph type="title"/>
          </p:nvPr>
        </p:nvSpPr>
        <p:spPr>
          <a:xfrm>
            <a:off x="720000" y="148877"/>
            <a:ext cx="7704000" cy="548700"/>
          </a:xfrm>
        </p:spPr>
        <p:txBody>
          <a:bodyPr/>
          <a:lstStyle/>
          <a:p>
            <a:r>
              <a:rPr lang="en-US" dirty="0"/>
              <a:t>Proof Assistants</a:t>
            </a:r>
          </a:p>
        </p:txBody>
      </p:sp>
      <p:sp>
        <p:nvSpPr>
          <p:cNvPr id="5" name="TextBox 4">
            <a:extLst>
              <a:ext uri="{FF2B5EF4-FFF2-40B4-BE49-F238E27FC236}">
                <a16:creationId xmlns:a16="http://schemas.microsoft.com/office/drawing/2014/main" id="{0D2298CE-58F8-25B4-8CC6-66D06ABCC09C}"/>
              </a:ext>
            </a:extLst>
          </p:cNvPr>
          <p:cNvSpPr txBox="1"/>
          <p:nvPr/>
        </p:nvSpPr>
        <p:spPr>
          <a:xfrm>
            <a:off x="0" y="914460"/>
            <a:ext cx="4381500" cy="3785652"/>
          </a:xfrm>
          <a:prstGeom prst="rect">
            <a:avLst/>
          </a:prstGeom>
          <a:noFill/>
        </p:spPr>
        <p:txBody>
          <a:bodyPr wrap="square" rtlCol="0">
            <a:spAutoFit/>
          </a:bodyPr>
          <a:lstStyle/>
          <a:p>
            <a:r>
              <a:rPr lang="en-US" sz="2000" dirty="0">
                <a:solidFill>
                  <a:schemeClr val="accent6"/>
                </a:solidFill>
              </a:rPr>
              <a:t>Initial idea was to use Proof Assistants for the proof</a:t>
            </a:r>
          </a:p>
          <a:p>
            <a:endParaRPr lang="en-US" sz="2000" dirty="0">
              <a:solidFill>
                <a:schemeClr val="accent6"/>
              </a:solidFill>
            </a:endParaRPr>
          </a:p>
          <a:p>
            <a:r>
              <a:rPr lang="en-US" sz="2000" dirty="0">
                <a:solidFill>
                  <a:schemeClr val="accent6"/>
                </a:solidFill>
              </a:rPr>
              <a:t>Impossible =&gt; Solution to the Halting Problem for all Proof assistants</a:t>
            </a:r>
          </a:p>
          <a:p>
            <a:endParaRPr lang="en-US" sz="2000" dirty="0">
              <a:solidFill>
                <a:schemeClr val="accent6"/>
              </a:solidFill>
            </a:endParaRPr>
          </a:p>
          <a:p>
            <a:r>
              <a:rPr lang="en-US" sz="2000" dirty="0">
                <a:solidFill>
                  <a:schemeClr val="accent6"/>
                </a:solidFill>
              </a:rPr>
              <a:t>All well-formed proofs written to a proof assistant must be valid. Thus, they all halt.</a:t>
            </a:r>
          </a:p>
          <a:p>
            <a:endParaRPr lang="en-US" sz="2000" dirty="0">
              <a:solidFill>
                <a:schemeClr val="accent6"/>
              </a:solidFill>
            </a:endParaRPr>
          </a:p>
          <a:p>
            <a:r>
              <a:rPr lang="en-US" sz="2000" dirty="0">
                <a:solidFill>
                  <a:schemeClr val="accent6"/>
                </a:solidFill>
              </a:rPr>
              <a:t>Impossible to use a Non-TC system to show that a system is TC</a:t>
            </a:r>
          </a:p>
        </p:txBody>
      </p:sp>
      <p:pic>
        <p:nvPicPr>
          <p:cNvPr id="2052" name="Picture 4" descr="Coq Logo Vector Image | Caleb Stanford Blog">
            <a:extLst>
              <a:ext uri="{FF2B5EF4-FFF2-40B4-BE49-F238E27FC236}">
                <a16:creationId xmlns:a16="http://schemas.microsoft.com/office/drawing/2014/main" id="{74C078D5-2FDF-63CE-449D-EE1124F47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9851" y="2694448"/>
            <a:ext cx="1417557" cy="2279347"/>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2257F97B-B2F8-85DA-BF42-7FFF923431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41205" y="881625"/>
            <a:ext cx="4514850" cy="16287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50DF8BB-9BD7-C52B-E289-D9D7A362F7B5}"/>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54</a:t>
            </a:fld>
            <a:endParaRPr lang="en-US" dirty="0"/>
          </a:p>
        </p:txBody>
      </p:sp>
    </p:spTree>
    <p:extLst>
      <p:ext uri="{BB962C8B-B14F-4D97-AF65-F5344CB8AC3E}">
        <p14:creationId xmlns:p14="http://schemas.microsoft.com/office/powerpoint/2010/main" val="4334522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8BAE51-BEA6-69F7-9927-CDACF524BD1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FD9C5FC-0D15-6365-5E90-8244225D82EC}"/>
              </a:ext>
            </a:extLst>
          </p:cNvPr>
          <p:cNvSpPr>
            <a:spLocks noGrp="1"/>
          </p:cNvSpPr>
          <p:nvPr>
            <p:ph type="title"/>
          </p:nvPr>
        </p:nvSpPr>
        <p:spPr>
          <a:xfrm>
            <a:off x="720000" y="148877"/>
            <a:ext cx="7704000" cy="548700"/>
          </a:xfrm>
        </p:spPr>
        <p:txBody>
          <a:bodyPr/>
          <a:lstStyle/>
          <a:p>
            <a:r>
              <a:rPr lang="en-US" dirty="0"/>
              <a:t>Brainfuck</a:t>
            </a:r>
          </a:p>
        </p:txBody>
      </p:sp>
      <p:sp>
        <p:nvSpPr>
          <p:cNvPr id="5" name="TextBox 4">
            <a:extLst>
              <a:ext uri="{FF2B5EF4-FFF2-40B4-BE49-F238E27FC236}">
                <a16:creationId xmlns:a16="http://schemas.microsoft.com/office/drawing/2014/main" id="{21779D07-20CF-508D-41AB-53B730BDDF36}"/>
              </a:ext>
            </a:extLst>
          </p:cNvPr>
          <p:cNvSpPr txBox="1"/>
          <p:nvPr/>
        </p:nvSpPr>
        <p:spPr>
          <a:xfrm>
            <a:off x="190500" y="966782"/>
            <a:ext cx="5887840" cy="1323439"/>
          </a:xfrm>
          <a:prstGeom prst="rect">
            <a:avLst/>
          </a:prstGeom>
          <a:noFill/>
        </p:spPr>
        <p:txBody>
          <a:bodyPr wrap="square" rtlCol="0">
            <a:spAutoFit/>
          </a:bodyPr>
          <a:lstStyle/>
          <a:p>
            <a:r>
              <a:rPr lang="en-US" sz="2000" dirty="0">
                <a:solidFill>
                  <a:schemeClr val="accent6"/>
                </a:solidFill>
              </a:rPr>
              <a:t>One of the simplest known TC programming languages</a:t>
            </a:r>
          </a:p>
          <a:p>
            <a:endParaRPr lang="en-US" sz="2000" dirty="0">
              <a:solidFill>
                <a:schemeClr val="accent6"/>
              </a:solidFill>
            </a:endParaRPr>
          </a:p>
          <a:p>
            <a:r>
              <a:rPr lang="en-US" sz="2000" dirty="0">
                <a:solidFill>
                  <a:schemeClr val="accent6"/>
                </a:solidFill>
              </a:rPr>
              <a:t>30K byte cell array with an I/O mechanism</a:t>
            </a:r>
          </a:p>
        </p:txBody>
      </p:sp>
      <p:pic>
        <p:nvPicPr>
          <p:cNvPr id="2" name="Picture 1">
            <a:extLst>
              <a:ext uri="{FF2B5EF4-FFF2-40B4-BE49-F238E27FC236}">
                <a16:creationId xmlns:a16="http://schemas.microsoft.com/office/drawing/2014/main" id="{EF975B00-37AF-6454-D7F8-77CDDEEBDCBF}"/>
              </a:ext>
            </a:extLst>
          </p:cNvPr>
          <p:cNvPicPr>
            <a:picLocks noChangeAspect="1"/>
          </p:cNvPicPr>
          <p:nvPr/>
        </p:nvPicPr>
        <p:blipFill>
          <a:blip r:embed="rId3"/>
          <a:stretch>
            <a:fillRect/>
          </a:stretch>
        </p:blipFill>
        <p:spPr>
          <a:xfrm>
            <a:off x="6165849" y="95293"/>
            <a:ext cx="2890642" cy="1994873"/>
          </a:xfrm>
          <a:prstGeom prst="rect">
            <a:avLst/>
          </a:prstGeom>
        </p:spPr>
      </p:pic>
      <p:sp>
        <p:nvSpPr>
          <p:cNvPr id="3" name="TextBox 2">
            <a:extLst>
              <a:ext uri="{FF2B5EF4-FFF2-40B4-BE49-F238E27FC236}">
                <a16:creationId xmlns:a16="http://schemas.microsoft.com/office/drawing/2014/main" id="{EA95307C-A4DF-EAD9-18A4-66881A308278}"/>
              </a:ext>
            </a:extLst>
          </p:cNvPr>
          <p:cNvSpPr txBox="1"/>
          <p:nvPr/>
        </p:nvSpPr>
        <p:spPr>
          <a:xfrm>
            <a:off x="6253359" y="2090166"/>
            <a:ext cx="2890641" cy="400110"/>
          </a:xfrm>
          <a:prstGeom prst="rect">
            <a:avLst/>
          </a:prstGeom>
          <a:noFill/>
        </p:spPr>
        <p:txBody>
          <a:bodyPr wrap="square" rtlCol="0">
            <a:spAutoFit/>
          </a:bodyPr>
          <a:lstStyle/>
          <a:p>
            <a:r>
              <a:rPr lang="en-US" sz="2000" dirty="0">
                <a:solidFill>
                  <a:schemeClr val="accent6"/>
                </a:solidFill>
              </a:rPr>
              <a:t>Brainfuck Instruction set </a:t>
            </a:r>
          </a:p>
        </p:txBody>
      </p:sp>
      <p:grpSp>
        <p:nvGrpSpPr>
          <p:cNvPr id="9" name="Group 8">
            <a:extLst>
              <a:ext uri="{FF2B5EF4-FFF2-40B4-BE49-F238E27FC236}">
                <a16:creationId xmlns:a16="http://schemas.microsoft.com/office/drawing/2014/main" id="{C8236C73-7E55-54C2-F556-398A83555B4A}"/>
              </a:ext>
            </a:extLst>
          </p:cNvPr>
          <p:cNvGrpSpPr/>
          <p:nvPr/>
        </p:nvGrpSpPr>
        <p:grpSpPr>
          <a:xfrm>
            <a:off x="720000" y="2653225"/>
            <a:ext cx="7045940" cy="2032814"/>
            <a:chOff x="186710" y="2687543"/>
            <a:chExt cx="7792538" cy="2248214"/>
          </a:xfrm>
        </p:grpSpPr>
        <p:pic>
          <p:nvPicPr>
            <p:cNvPr id="7" name="Picture 6">
              <a:extLst>
                <a:ext uri="{FF2B5EF4-FFF2-40B4-BE49-F238E27FC236}">
                  <a16:creationId xmlns:a16="http://schemas.microsoft.com/office/drawing/2014/main" id="{05BAF532-B206-C887-127A-5BA0E9335EE9}"/>
                </a:ext>
              </a:extLst>
            </p:cNvPr>
            <p:cNvPicPr>
              <a:picLocks noChangeAspect="1"/>
            </p:cNvPicPr>
            <p:nvPr/>
          </p:nvPicPr>
          <p:blipFill>
            <a:blip r:embed="rId4"/>
            <a:srcRect b="50000"/>
            <a:stretch/>
          </p:blipFill>
          <p:spPr>
            <a:xfrm>
              <a:off x="186710" y="2687543"/>
              <a:ext cx="3896269" cy="2248214"/>
            </a:xfrm>
            <a:prstGeom prst="rect">
              <a:avLst/>
            </a:prstGeom>
          </p:spPr>
        </p:pic>
        <p:pic>
          <p:nvPicPr>
            <p:cNvPr id="8" name="Picture 7">
              <a:extLst>
                <a:ext uri="{FF2B5EF4-FFF2-40B4-BE49-F238E27FC236}">
                  <a16:creationId xmlns:a16="http://schemas.microsoft.com/office/drawing/2014/main" id="{F7AFE95B-EFA4-C0D9-52F7-2E3C872E0161}"/>
                </a:ext>
              </a:extLst>
            </p:cNvPr>
            <p:cNvPicPr>
              <a:picLocks noChangeAspect="1"/>
            </p:cNvPicPr>
            <p:nvPr/>
          </p:nvPicPr>
          <p:blipFill>
            <a:blip r:embed="rId4"/>
            <a:srcRect t="50000"/>
            <a:stretch/>
          </p:blipFill>
          <p:spPr>
            <a:xfrm>
              <a:off x="4082979" y="2687543"/>
              <a:ext cx="3896269" cy="2248214"/>
            </a:xfrm>
            <a:prstGeom prst="rect">
              <a:avLst/>
            </a:prstGeom>
          </p:spPr>
        </p:pic>
      </p:grpSp>
      <p:sp>
        <p:nvSpPr>
          <p:cNvPr id="10" name="TextBox 9">
            <a:extLst>
              <a:ext uri="{FF2B5EF4-FFF2-40B4-BE49-F238E27FC236}">
                <a16:creationId xmlns:a16="http://schemas.microsoft.com/office/drawing/2014/main" id="{47455747-C540-AE03-11D0-1972F8AB303E}"/>
              </a:ext>
            </a:extLst>
          </p:cNvPr>
          <p:cNvSpPr txBox="1"/>
          <p:nvPr/>
        </p:nvSpPr>
        <p:spPr>
          <a:xfrm>
            <a:off x="2647769" y="4686039"/>
            <a:ext cx="3190401" cy="400110"/>
          </a:xfrm>
          <a:prstGeom prst="rect">
            <a:avLst/>
          </a:prstGeom>
          <a:noFill/>
        </p:spPr>
        <p:txBody>
          <a:bodyPr wrap="square" rtlCol="0">
            <a:spAutoFit/>
          </a:bodyPr>
          <a:lstStyle/>
          <a:p>
            <a:r>
              <a:rPr lang="en-US" sz="2000" dirty="0">
                <a:solidFill>
                  <a:schemeClr val="accent6"/>
                </a:solidFill>
              </a:rPr>
              <a:t>“Hello World!” in Brainfuck</a:t>
            </a:r>
          </a:p>
        </p:txBody>
      </p:sp>
      <p:sp>
        <p:nvSpPr>
          <p:cNvPr id="11" name="TextBox 10">
            <a:extLst>
              <a:ext uri="{FF2B5EF4-FFF2-40B4-BE49-F238E27FC236}">
                <a16:creationId xmlns:a16="http://schemas.microsoft.com/office/drawing/2014/main" id="{B433A6C9-864D-B9F7-CC53-307A9B4D96F5}"/>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55</a:t>
            </a:fld>
            <a:endParaRPr lang="en-US" dirty="0"/>
          </a:p>
        </p:txBody>
      </p:sp>
    </p:spTree>
    <p:extLst>
      <p:ext uri="{BB962C8B-B14F-4D97-AF65-F5344CB8AC3E}">
        <p14:creationId xmlns:p14="http://schemas.microsoft.com/office/powerpoint/2010/main" val="37243983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6C9B17-1992-D842-1F71-DCC0AA7E1E1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B00A1DD-4200-7BD9-9A06-C8C39FED5E44}"/>
              </a:ext>
            </a:extLst>
          </p:cNvPr>
          <p:cNvSpPr>
            <a:spLocks noGrp="1"/>
          </p:cNvSpPr>
          <p:nvPr>
            <p:ph type="title"/>
          </p:nvPr>
        </p:nvSpPr>
        <p:spPr>
          <a:xfrm>
            <a:off x="241904" y="360922"/>
            <a:ext cx="8389258" cy="548700"/>
          </a:xfrm>
        </p:spPr>
        <p:txBody>
          <a:bodyPr/>
          <a:lstStyle/>
          <a:p>
            <a:r>
              <a:rPr lang="en-US" dirty="0"/>
              <a:t>SKI Combinator Calculus</a:t>
            </a:r>
          </a:p>
        </p:txBody>
      </p:sp>
      <p:sp>
        <p:nvSpPr>
          <p:cNvPr id="5" name="TextBox 4">
            <a:extLst>
              <a:ext uri="{FF2B5EF4-FFF2-40B4-BE49-F238E27FC236}">
                <a16:creationId xmlns:a16="http://schemas.microsoft.com/office/drawing/2014/main" id="{990362B8-84AE-651B-3729-D8A563901015}"/>
              </a:ext>
            </a:extLst>
          </p:cNvPr>
          <p:cNvSpPr txBox="1"/>
          <p:nvPr/>
        </p:nvSpPr>
        <p:spPr>
          <a:xfrm>
            <a:off x="338095" y="1293684"/>
            <a:ext cx="3151991" cy="2862322"/>
          </a:xfrm>
          <a:prstGeom prst="rect">
            <a:avLst/>
          </a:prstGeom>
          <a:noFill/>
        </p:spPr>
        <p:txBody>
          <a:bodyPr wrap="square" rtlCol="0">
            <a:spAutoFit/>
          </a:bodyPr>
          <a:lstStyle/>
          <a:p>
            <a:r>
              <a:rPr lang="en-US" sz="2000" dirty="0">
                <a:solidFill>
                  <a:schemeClr val="accent6"/>
                </a:solidFill>
              </a:rPr>
              <a:t>SKI combinator calculus defines 3 rules:</a:t>
            </a:r>
          </a:p>
          <a:p>
            <a:pPr marL="342900" indent="-342900">
              <a:buClr>
                <a:schemeClr val="accent6"/>
              </a:buClr>
              <a:buFont typeface="+mj-lt"/>
              <a:buAutoNum type="arabicPeriod"/>
            </a:pPr>
            <a:r>
              <a:rPr lang="en-US" sz="2000" dirty="0">
                <a:solidFill>
                  <a:schemeClr val="accent6"/>
                </a:solidFill>
              </a:rPr>
              <a:t>Ix =x</a:t>
            </a:r>
          </a:p>
          <a:p>
            <a:pPr marL="342900" indent="-342900">
              <a:buClr>
                <a:schemeClr val="accent6"/>
              </a:buClr>
              <a:buFont typeface="+mj-lt"/>
              <a:buAutoNum type="arabicPeriod"/>
            </a:pPr>
            <a:r>
              <a:rPr lang="en-US" sz="2000" dirty="0" err="1">
                <a:solidFill>
                  <a:schemeClr val="accent6"/>
                </a:solidFill>
              </a:rPr>
              <a:t>Kxy</a:t>
            </a:r>
            <a:r>
              <a:rPr lang="en-US" sz="2000" dirty="0">
                <a:solidFill>
                  <a:schemeClr val="accent6"/>
                </a:solidFill>
              </a:rPr>
              <a:t> = x</a:t>
            </a:r>
          </a:p>
          <a:p>
            <a:pPr marL="342900" indent="-342900">
              <a:buClr>
                <a:schemeClr val="accent6"/>
              </a:buClr>
              <a:buFont typeface="+mj-lt"/>
              <a:buAutoNum type="arabicPeriod"/>
            </a:pPr>
            <a:r>
              <a:rPr lang="en-US" sz="2000" dirty="0" err="1">
                <a:solidFill>
                  <a:schemeClr val="accent6"/>
                </a:solidFill>
              </a:rPr>
              <a:t>Sxyz</a:t>
            </a:r>
            <a:r>
              <a:rPr lang="en-US" sz="2000" dirty="0">
                <a:solidFill>
                  <a:schemeClr val="accent6"/>
                </a:solidFill>
              </a:rPr>
              <a:t> = </a:t>
            </a:r>
            <a:r>
              <a:rPr lang="en-US" sz="2000" dirty="0" err="1">
                <a:solidFill>
                  <a:schemeClr val="accent6"/>
                </a:solidFill>
              </a:rPr>
              <a:t>xz</a:t>
            </a:r>
            <a:r>
              <a:rPr lang="en-US" sz="2000" dirty="0">
                <a:solidFill>
                  <a:schemeClr val="accent6"/>
                </a:solidFill>
              </a:rPr>
              <a:t>(</a:t>
            </a:r>
            <a:r>
              <a:rPr lang="en-US" sz="2000" dirty="0" err="1">
                <a:solidFill>
                  <a:schemeClr val="accent6"/>
                </a:solidFill>
              </a:rPr>
              <a:t>yz</a:t>
            </a:r>
            <a:r>
              <a:rPr lang="en-US" sz="2000" dirty="0">
                <a:solidFill>
                  <a:schemeClr val="accent6"/>
                </a:solidFill>
              </a:rPr>
              <a:t>)</a:t>
            </a:r>
          </a:p>
          <a:p>
            <a:pPr marL="342900" indent="-342900">
              <a:buClr>
                <a:schemeClr val="accent6"/>
              </a:buClr>
              <a:buFont typeface="+mj-lt"/>
              <a:buAutoNum type="arabicPeriod"/>
            </a:pPr>
            <a:endParaRPr lang="en-US" sz="2000" dirty="0">
              <a:solidFill>
                <a:schemeClr val="accent6"/>
              </a:solidFill>
            </a:endParaRPr>
          </a:p>
          <a:p>
            <a:pPr>
              <a:buClr>
                <a:schemeClr val="accent6"/>
              </a:buClr>
            </a:pPr>
            <a:r>
              <a:rPr lang="en-US" sz="2000" dirty="0">
                <a:solidFill>
                  <a:schemeClr val="accent6"/>
                </a:solidFill>
              </a:rPr>
              <a:t>Can be likened to a reduced version of Lambda Calculus</a:t>
            </a:r>
          </a:p>
        </p:txBody>
      </p:sp>
      <p:pic>
        <p:nvPicPr>
          <p:cNvPr id="7" name="Picture 6">
            <a:extLst>
              <a:ext uri="{FF2B5EF4-FFF2-40B4-BE49-F238E27FC236}">
                <a16:creationId xmlns:a16="http://schemas.microsoft.com/office/drawing/2014/main" id="{D8C7DF4E-F78A-EECB-99FE-64F3C1D7B34E}"/>
              </a:ext>
            </a:extLst>
          </p:cNvPr>
          <p:cNvPicPr>
            <a:picLocks noChangeAspect="1"/>
          </p:cNvPicPr>
          <p:nvPr/>
        </p:nvPicPr>
        <p:blipFill>
          <a:blip r:embed="rId3"/>
          <a:stretch>
            <a:fillRect/>
          </a:stretch>
        </p:blipFill>
        <p:spPr>
          <a:xfrm>
            <a:off x="4041318" y="1794139"/>
            <a:ext cx="4375215" cy="932612"/>
          </a:xfrm>
          <a:prstGeom prst="rect">
            <a:avLst/>
          </a:prstGeom>
        </p:spPr>
      </p:pic>
      <p:pic>
        <p:nvPicPr>
          <p:cNvPr id="9" name="Picture 8">
            <a:extLst>
              <a:ext uri="{FF2B5EF4-FFF2-40B4-BE49-F238E27FC236}">
                <a16:creationId xmlns:a16="http://schemas.microsoft.com/office/drawing/2014/main" id="{29C80952-C6A5-5C9B-E1A2-CEAE44D749B9}"/>
              </a:ext>
            </a:extLst>
          </p:cNvPr>
          <p:cNvPicPr>
            <a:picLocks noChangeAspect="1"/>
          </p:cNvPicPr>
          <p:nvPr/>
        </p:nvPicPr>
        <p:blipFill>
          <a:blip r:embed="rId4"/>
          <a:stretch>
            <a:fillRect/>
          </a:stretch>
        </p:blipFill>
        <p:spPr>
          <a:xfrm>
            <a:off x="3420236" y="2893243"/>
            <a:ext cx="5477639" cy="781159"/>
          </a:xfrm>
          <a:prstGeom prst="rect">
            <a:avLst/>
          </a:prstGeom>
        </p:spPr>
      </p:pic>
      <p:pic>
        <p:nvPicPr>
          <p:cNvPr id="11" name="Picture 10">
            <a:extLst>
              <a:ext uri="{FF2B5EF4-FFF2-40B4-BE49-F238E27FC236}">
                <a16:creationId xmlns:a16="http://schemas.microsoft.com/office/drawing/2014/main" id="{B3C37829-809B-A08E-1BA9-3B854640B771}"/>
              </a:ext>
            </a:extLst>
          </p:cNvPr>
          <p:cNvPicPr>
            <a:picLocks noChangeAspect="1"/>
          </p:cNvPicPr>
          <p:nvPr/>
        </p:nvPicPr>
        <p:blipFill>
          <a:blip r:embed="rId5"/>
          <a:stretch>
            <a:fillRect/>
          </a:stretch>
        </p:blipFill>
        <p:spPr>
          <a:xfrm>
            <a:off x="4711015" y="1293684"/>
            <a:ext cx="3339634" cy="333963"/>
          </a:xfrm>
          <a:prstGeom prst="rect">
            <a:avLst/>
          </a:prstGeom>
        </p:spPr>
      </p:pic>
      <p:sp>
        <p:nvSpPr>
          <p:cNvPr id="12" name="TextBox 11">
            <a:extLst>
              <a:ext uri="{FF2B5EF4-FFF2-40B4-BE49-F238E27FC236}">
                <a16:creationId xmlns:a16="http://schemas.microsoft.com/office/drawing/2014/main" id="{02CFCD23-B5B4-51C7-BB6D-B2B456F1C9EB}"/>
              </a:ext>
            </a:extLst>
          </p:cNvPr>
          <p:cNvSpPr txBox="1"/>
          <p:nvPr/>
        </p:nvSpPr>
        <p:spPr>
          <a:xfrm>
            <a:off x="4494316" y="3798811"/>
            <a:ext cx="3469217" cy="707886"/>
          </a:xfrm>
          <a:prstGeom prst="rect">
            <a:avLst/>
          </a:prstGeom>
          <a:noFill/>
        </p:spPr>
        <p:txBody>
          <a:bodyPr wrap="square" rtlCol="0">
            <a:spAutoFit/>
          </a:bodyPr>
          <a:lstStyle/>
          <a:p>
            <a:r>
              <a:rPr lang="en-US" sz="2000" dirty="0">
                <a:solidFill>
                  <a:schemeClr val="accent6"/>
                </a:solidFill>
              </a:rPr>
              <a:t>Examples of SKI Combinator Calculus reductions</a:t>
            </a:r>
          </a:p>
        </p:txBody>
      </p:sp>
      <p:sp>
        <p:nvSpPr>
          <p:cNvPr id="2" name="TextBox 1">
            <a:extLst>
              <a:ext uri="{FF2B5EF4-FFF2-40B4-BE49-F238E27FC236}">
                <a16:creationId xmlns:a16="http://schemas.microsoft.com/office/drawing/2014/main" id="{B4939E97-5006-8E79-E8ED-42D7DC245FB4}"/>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56</a:t>
            </a:fld>
            <a:endParaRPr lang="en-US" dirty="0"/>
          </a:p>
        </p:txBody>
      </p:sp>
    </p:spTree>
    <p:extLst>
      <p:ext uri="{BB962C8B-B14F-4D97-AF65-F5344CB8AC3E}">
        <p14:creationId xmlns:p14="http://schemas.microsoft.com/office/powerpoint/2010/main" val="210304541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16B340-7EF1-C42B-1E51-8D0AC2DB2B65}"/>
              </a:ext>
            </a:extLst>
          </p:cNvPr>
          <p:cNvSpPr>
            <a:spLocks noGrp="1"/>
          </p:cNvSpPr>
          <p:nvPr>
            <p:ph type="title"/>
          </p:nvPr>
        </p:nvSpPr>
        <p:spPr/>
        <p:txBody>
          <a:bodyPr/>
          <a:lstStyle/>
          <a:p>
            <a:r>
              <a:rPr lang="en-US" dirty="0"/>
              <a:t>Why does TC matter? - Security</a:t>
            </a:r>
          </a:p>
        </p:txBody>
      </p:sp>
      <p:sp>
        <p:nvSpPr>
          <p:cNvPr id="5" name="TextBox 4">
            <a:extLst>
              <a:ext uri="{FF2B5EF4-FFF2-40B4-BE49-F238E27FC236}">
                <a16:creationId xmlns:a16="http://schemas.microsoft.com/office/drawing/2014/main" id="{A85D3DE4-A129-6F1A-1094-840BD871B138}"/>
              </a:ext>
            </a:extLst>
          </p:cNvPr>
          <p:cNvSpPr txBox="1"/>
          <p:nvPr/>
        </p:nvSpPr>
        <p:spPr>
          <a:xfrm>
            <a:off x="253253" y="1474769"/>
            <a:ext cx="4674347" cy="3170099"/>
          </a:xfrm>
          <a:prstGeom prst="rect">
            <a:avLst/>
          </a:prstGeom>
          <a:noFill/>
        </p:spPr>
        <p:txBody>
          <a:bodyPr wrap="square" rtlCol="0">
            <a:spAutoFit/>
          </a:bodyPr>
          <a:lstStyle/>
          <a:p>
            <a:r>
              <a:rPr lang="en-US" sz="2000" dirty="0">
                <a:solidFill>
                  <a:schemeClr val="accent6"/>
                </a:solidFill>
              </a:rPr>
              <a:t>If a TM can do anything*, then it if a bad actor can get ahold of it, then they will cause harm to the system/user</a:t>
            </a:r>
          </a:p>
          <a:p>
            <a:endParaRPr lang="en-US" sz="2000" dirty="0">
              <a:solidFill>
                <a:schemeClr val="accent6"/>
              </a:solidFill>
            </a:endParaRPr>
          </a:p>
          <a:p>
            <a:r>
              <a:rPr lang="en-US" sz="2000" dirty="0">
                <a:solidFill>
                  <a:schemeClr val="accent6"/>
                </a:solidFill>
              </a:rPr>
              <a:t>Important to be cognizant of the weapon that one wields when doing operations</a:t>
            </a:r>
          </a:p>
          <a:p>
            <a:endParaRPr lang="en-US" sz="2000" dirty="0">
              <a:solidFill>
                <a:schemeClr val="accent6"/>
              </a:solidFill>
            </a:endParaRPr>
          </a:p>
          <a:p>
            <a:r>
              <a:rPr lang="en-US" sz="2000" dirty="0">
                <a:solidFill>
                  <a:schemeClr val="accent6"/>
                </a:solidFill>
              </a:rPr>
              <a:t>Fire warms the hearth but can also raze a forest</a:t>
            </a:r>
          </a:p>
        </p:txBody>
      </p:sp>
      <p:pic>
        <p:nvPicPr>
          <p:cNvPr id="10" name="Picture 9">
            <a:extLst>
              <a:ext uri="{FF2B5EF4-FFF2-40B4-BE49-F238E27FC236}">
                <a16:creationId xmlns:a16="http://schemas.microsoft.com/office/drawing/2014/main" id="{1DE9C2DD-62AF-68E5-836D-F6378E30731A}"/>
              </a:ext>
            </a:extLst>
          </p:cNvPr>
          <p:cNvPicPr>
            <a:picLocks noChangeAspect="1"/>
          </p:cNvPicPr>
          <p:nvPr/>
        </p:nvPicPr>
        <p:blipFill>
          <a:blip r:embed="rId3"/>
          <a:srcRect l="3004" t="1129" r="7029" b="1987"/>
          <a:stretch/>
        </p:blipFill>
        <p:spPr>
          <a:xfrm>
            <a:off x="5553266" y="1124856"/>
            <a:ext cx="3025584" cy="3031471"/>
          </a:xfrm>
          <a:prstGeom prst="rect">
            <a:avLst/>
          </a:prstGeom>
        </p:spPr>
      </p:pic>
      <p:sp>
        <p:nvSpPr>
          <p:cNvPr id="13" name="TextBox 12">
            <a:extLst>
              <a:ext uri="{FF2B5EF4-FFF2-40B4-BE49-F238E27FC236}">
                <a16:creationId xmlns:a16="http://schemas.microsoft.com/office/drawing/2014/main" id="{A33731F2-030D-4564-25BF-B5F315A84573}"/>
              </a:ext>
            </a:extLst>
          </p:cNvPr>
          <p:cNvSpPr txBox="1"/>
          <p:nvPr/>
        </p:nvSpPr>
        <p:spPr>
          <a:xfrm>
            <a:off x="5738000" y="4156327"/>
            <a:ext cx="2840849" cy="1015663"/>
          </a:xfrm>
          <a:prstGeom prst="rect">
            <a:avLst/>
          </a:prstGeom>
          <a:noFill/>
        </p:spPr>
        <p:txBody>
          <a:bodyPr wrap="square" rtlCol="0">
            <a:spAutoFit/>
          </a:bodyPr>
          <a:lstStyle/>
          <a:p>
            <a:r>
              <a:rPr lang="en-US" sz="2000" dirty="0">
                <a:solidFill>
                  <a:schemeClr val="accent6"/>
                </a:solidFill>
              </a:rPr>
              <a:t>iMessage vulnerability caused by memory overflow</a:t>
            </a:r>
          </a:p>
        </p:txBody>
      </p:sp>
      <p:sp>
        <p:nvSpPr>
          <p:cNvPr id="2" name="TextBox 1">
            <a:extLst>
              <a:ext uri="{FF2B5EF4-FFF2-40B4-BE49-F238E27FC236}">
                <a16:creationId xmlns:a16="http://schemas.microsoft.com/office/drawing/2014/main" id="{E30000E4-274A-CC9B-2D5B-339C2A71A6A4}"/>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57</a:t>
            </a:fld>
            <a:endParaRPr lang="en-US" dirty="0"/>
          </a:p>
        </p:txBody>
      </p:sp>
    </p:spTree>
    <p:extLst>
      <p:ext uri="{BB962C8B-B14F-4D97-AF65-F5344CB8AC3E}">
        <p14:creationId xmlns:p14="http://schemas.microsoft.com/office/powerpoint/2010/main" val="4429939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C6556-8E36-6F98-7253-5A14861ED21A}"/>
              </a:ext>
            </a:extLst>
          </p:cNvPr>
          <p:cNvSpPr>
            <a:spLocks noGrp="1"/>
          </p:cNvSpPr>
          <p:nvPr>
            <p:ph type="title"/>
          </p:nvPr>
        </p:nvSpPr>
        <p:spPr/>
        <p:txBody>
          <a:bodyPr/>
          <a:lstStyle/>
          <a:p>
            <a:r>
              <a:rPr lang="en-US" dirty="0"/>
              <a:t>Why does TC matter? – System Limits</a:t>
            </a:r>
          </a:p>
        </p:txBody>
      </p:sp>
      <p:sp>
        <p:nvSpPr>
          <p:cNvPr id="6" name="TextBox 5">
            <a:extLst>
              <a:ext uri="{FF2B5EF4-FFF2-40B4-BE49-F238E27FC236}">
                <a16:creationId xmlns:a16="http://schemas.microsoft.com/office/drawing/2014/main" id="{24E75D25-1433-448D-AFF8-EA20439FA0A8}"/>
              </a:ext>
            </a:extLst>
          </p:cNvPr>
          <p:cNvSpPr txBox="1"/>
          <p:nvPr/>
        </p:nvSpPr>
        <p:spPr>
          <a:xfrm>
            <a:off x="57151" y="1340643"/>
            <a:ext cx="3965556" cy="3785652"/>
          </a:xfrm>
          <a:prstGeom prst="rect">
            <a:avLst/>
          </a:prstGeom>
          <a:noFill/>
        </p:spPr>
        <p:txBody>
          <a:bodyPr wrap="square" rtlCol="0">
            <a:spAutoFit/>
          </a:bodyPr>
          <a:lstStyle/>
          <a:p>
            <a:r>
              <a:rPr lang="en-US" sz="2000" dirty="0">
                <a:solidFill>
                  <a:schemeClr val="accent6"/>
                </a:solidFill>
              </a:rPr>
              <a:t>To know the limits of the system.</a:t>
            </a:r>
          </a:p>
          <a:p>
            <a:endParaRPr lang="en-US" sz="2000" dirty="0">
              <a:solidFill>
                <a:schemeClr val="accent6"/>
              </a:solidFill>
            </a:endParaRPr>
          </a:p>
          <a:p>
            <a:r>
              <a:rPr lang="en-US" sz="2000" dirty="0">
                <a:solidFill>
                  <a:schemeClr val="accent6"/>
                </a:solidFill>
              </a:rPr>
              <a:t>A basic calculator is not TC. Therefore, it cannot be used to perform any malicious behavior.</a:t>
            </a:r>
          </a:p>
          <a:p>
            <a:endParaRPr lang="en-US" sz="2000" dirty="0">
              <a:solidFill>
                <a:schemeClr val="accent6"/>
              </a:solidFill>
            </a:endParaRPr>
          </a:p>
          <a:p>
            <a:r>
              <a:rPr lang="en-US" sz="2000" dirty="0">
                <a:solidFill>
                  <a:schemeClr val="accent6"/>
                </a:solidFill>
              </a:rPr>
              <a:t>A general-purpose programming language is TC. This means that programmers should be cognizant of the extent of operations the language can perform.</a:t>
            </a:r>
          </a:p>
        </p:txBody>
      </p:sp>
      <p:grpSp>
        <p:nvGrpSpPr>
          <p:cNvPr id="5" name="Group 4">
            <a:extLst>
              <a:ext uri="{FF2B5EF4-FFF2-40B4-BE49-F238E27FC236}">
                <a16:creationId xmlns:a16="http://schemas.microsoft.com/office/drawing/2014/main" id="{11AB9EA4-C3F3-9A90-E3AD-45D085ECA7CA}"/>
              </a:ext>
            </a:extLst>
          </p:cNvPr>
          <p:cNvGrpSpPr/>
          <p:nvPr/>
        </p:nvGrpSpPr>
        <p:grpSpPr>
          <a:xfrm>
            <a:off x="4229101" y="1215351"/>
            <a:ext cx="4578955" cy="3745853"/>
            <a:chOff x="4248151" y="764501"/>
            <a:chExt cx="4578955" cy="3745853"/>
          </a:xfrm>
        </p:grpSpPr>
        <p:grpSp>
          <p:nvGrpSpPr>
            <p:cNvPr id="4" name="Group 3">
              <a:extLst>
                <a:ext uri="{FF2B5EF4-FFF2-40B4-BE49-F238E27FC236}">
                  <a16:creationId xmlns:a16="http://schemas.microsoft.com/office/drawing/2014/main" id="{B6899044-21F8-106C-F2CA-934DE9B9861C}"/>
                </a:ext>
              </a:extLst>
            </p:cNvPr>
            <p:cNvGrpSpPr/>
            <p:nvPr/>
          </p:nvGrpSpPr>
          <p:grpSpPr>
            <a:xfrm>
              <a:off x="4248151" y="764501"/>
              <a:ext cx="4578955" cy="3147402"/>
              <a:chOff x="4248151" y="764501"/>
              <a:chExt cx="4578955" cy="3147402"/>
            </a:xfrm>
          </p:grpSpPr>
          <p:pic>
            <p:nvPicPr>
              <p:cNvPr id="3074" name="Picture 2" descr="Samsung 27.9 cu. ft. Family Hub 4-Door Flex French Door Smart Refrigerator in Stainless Steel ...">
                <a:extLst>
                  <a:ext uri="{FF2B5EF4-FFF2-40B4-BE49-F238E27FC236}">
                    <a16:creationId xmlns:a16="http://schemas.microsoft.com/office/drawing/2014/main" id="{58F51849-8625-8D70-7F56-568A04DBE1B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37" t="1223" r="20746" b="953"/>
              <a:stretch/>
            </p:blipFill>
            <p:spPr bwMode="auto">
              <a:xfrm>
                <a:off x="4248151" y="764501"/>
                <a:ext cx="1927784" cy="314740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hirlpool 3.1 cu. ft. Mini Fridge in Stainless Steel with Dual Door True Freezer WHR31TS4E - The ...">
                <a:extLst>
                  <a:ext uri="{FF2B5EF4-FFF2-40B4-BE49-F238E27FC236}">
                    <a16:creationId xmlns:a16="http://schemas.microsoft.com/office/drawing/2014/main" id="{B950054C-CDA7-1D2A-F3CB-1546B80BC16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126" r="11649"/>
              <a:stretch/>
            </p:blipFill>
            <p:spPr bwMode="auto">
              <a:xfrm>
                <a:off x="6396519" y="764501"/>
                <a:ext cx="2430587" cy="3147402"/>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Box 2">
              <a:extLst>
                <a:ext uri="{FF2B5EF4-FFF2-40B4-BE49-F238E27FC236}">
                  <a16:creationId xmlns:a16="http://schemas.microsoft.com/office/drawing/2014/main" id="{29E77C9A-16E0-EA4E-77FF-02518B50F199}"/>
                </a:ext>
              </a:extLst>
            </p:cNvPr>
            <p:cNvSpPr txBox="1"/>
            <p:nvPr/>
          </p:nvSpPr>
          <p:spPr>
            <a:xfrm>
              <a:off x="4900975" y="3987134"/>
              <a:ext cx="3038340" cy="523220"/>
            </a:xfrm>
            <a:prstGeom prst="rect">
              <a:avLst/>
            </a:prstGeom>
            <a:noFill/>
          </p:spPr>
          <p:txBody>
            <a:bodyPr wrap="square" rtlCol="0">
              <a:spAutoFit/>
            </a:bodyPr>
            <a:lstStyle/>
            <a:p>
              <a:r>
                <a:rPr lang="en-US" dirty="0">
                  <a:solidFill>
                    <a:schemeClr val="accent6"/>
                  </a:solidFill>
                </a:rPr>
                <a:t>Smart vs Dumb Fridge have different technological requirements</a:t>
              </a:r>
            </a:p>
          </p:txBody>
        </p:sp>
      </p:grpSp>
      <p:sp>
        <p:nvSpPr>
          <p:cNvPr id="7" name="TextBox 6">
            <a:extLst>
              <a:ext uri="{FF2B5EF4-FFF2-40B4-BE49-F238E27FC236}">
                <a16:creationId xmlns:a16="http://schemas.microsoft.com/office/drawing/2014/main" id="{7F49E576-7C3F-F0C6-9488-BD5270BC0FEE}"/>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58</a:t>
            </a:fld>
            <a:endParaRPr lang="en-US" dirty="0"/>
          </a:p>
        </p:txBody>
      </p:sp>
    </p:spTree>
    <p:extLst>
      <p:ext uri="{BB962C8B-B14F-4D97-AF65-F5344CB8AC3E}">
        <p14:creationId xmlns:p14="http://schemas.microsoft.com/office/powerpoint/2010/main" val="314846453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A0647D88-EA4E-806D-FD70-25A50126DCBD}"/>
              </a:ext>
            </a:extLst>
          </p:cNvPr>
          <p:cNvGrpSpPr/>
          <p:nvPr/>
        </p:nvGrpSpPr>
        <p:grpSpPr>
          <a:xfrm>
            <a:off x="3971235" y="1746250"/>
            <a:ext cx="4869457" cy="2617105"/>
            <a:chOff x="5696651" y="1260665"/>
            <a:chExt cx="2474806" cy="1597740"/>
          </a:xfrm>
        </p:grpSpPr>
        <p:sp>
          <p:nvSpPr>
            <p:cNvPr id="5" name="Google Shape;4153;p36">
              <a:extLst>
                <a:ext uri="{FF2B5EF4-FFF2-40B4-BE49-F238E27FC236}">
                  <a16:creationId xmlns:a16="http://schemas.microsoft.com/office/drawing/2014/main" id="{65759BE3-90DC-6776-C8DB-84617FBA9F01}"/>
                </a:ext>
              </a:extLst>
            </p:cNvPr>
            <p:cNvSpPr/>
            <p:nvPr/>
          </p:nvSpPr>
          <p:spPr>
            <a:xfrm flipH="1">
              <a:off x="5860968" y="1260665"/>
              <a:ext cx="2146176" cy="1442991"/>
            </a:xfrm>
            <a:custGeom>
              <a:avLst/>
              <a:gdLst/>
              <a:ahLst/>
              <a:cxnLst/>
              <a:rect l="l" t="t" r="r" b="b"/>
              <a:pathLst>
                <a:path w="35984" h="24194" extrusionOk="0">
                  <a:moveTo>
                    <a:pt x="34827" y="1"/>
                  </a:moveTo>
                  <a:lnTo>
                    <a:pt x="1157" y="1"/>
                  </a:lnTo>
                  <a:cubicBezTo>
                    <a:pt x="516" y="1"/>
                    <a:pt x="0" y="517"/>
                    <a:pt x="0" y="1157"/>
                  </a:cubicBezTo>
                  <a:lnTo>
                    <a:pt x="0" y="24194"/>
                  </a:lnTo>
                  <a:lnTo>
                    <a:pt x="35983" y="24194"/>
                  </a:lnTo>
                  <a:lnTo>
                    <a:pt x="35983" y="1157"/>
                  </a:lnTo>
                  <a:cubicBezTo>
                    <a:pt x="35983" y="517"/>
                    <a:pt x="35464" y="1"/>
                    <a:pt x="34827" y="1"/>
                  </a:cubicBezTo>
                  <a:close/>
                </a:path>
              </a:pathLst>
            </a:custGeom>
            <a:gradFill>
              <a:gsLst>
                <a:gs pos="0">
                  <a:srgbClr val="DACDE8"/>
                </a:gs>
                <a:gs pos="100000">
                  <a:srgbClr val="977AB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154;p36">
              <a:extLst>
                <a:ext uri="{FF2B5EF4-FFF2-40B4-BE49-F238E27FC236}">
                  <a16:creationId xmlns:a16="http://schemas.microsoft.com/office/drawing/2014/main" id="{52463ED2-CA47-EDD1-74E8-C787238A77F7}"/>
                </a:ext>
              </a:extLst>
            </p:cNvPr>
            <p:cNvSpPr/>
            <p:nvPr/>
          </p:nvSpPr>
          <p:spPr>
            <a:xfrm flipH="1">
              <a:off x="5860968" y="1260665"/>
              <a:ext cx="2146176" cy="1379471"/>
            </a:xfrm>
            <a:custGeom>
              <a:avLst/>
              <a:gdLst/>
              <a:ahLst/>
              <a:cxnLst/>
              <a:rect l="l" t="t" r="r" b="b"/>
              <a:pathLst>
                <a:path w="35984" h="23129" extrusionOk="0">
                  <a:moveTo>
                    <a:pt x="34827" y="1"/>
                  </a:moveTo>
                  <a:lnTo>
                    <a:pt x="1157" y="1"/>
                  </a:lnTo>
                  <a:cubicBezTo>
                    <a:pt x="516" y="1"/>
                    <a:pt x="0" y="517"/>
                    <a:pt x="0" y="1157"/>
                  </a:cubicBezTo>
                  <a:lnTo>
                    <a:pt x="0" y="23128"/>
                  </a:lnTo>
                  <a:lnTo>
                    <a:pt x="35983" y="23128"/>
                  </a:lnTo>
                  <a:lnTo>
                    <a:pt x="35983" y="1157"/>
                  </a:lnTo>
                  <a:cubicBezTo>
                    <a:pt x="35983" y="517"/>
                    <a:pt x="35464" y="1"/>
                    <a:pt x="34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155;p36">
              <a:extLst>
                <a:ext uri="{FF2B5EF4-FFF2-40B4-BE49-F238E27FC236}">
                  <a16:creationId xmlns:a16="http://schemas.microsoft.com/office/drawing/2014/main" id="{DE9C7848-0CE8-B2E7-4595-8A07D8637A3C}"/>
                </a:ext>
              </a:extLst>
            </p:cNvPr>
            <p:cNvSpPr/>
            <p:nvPr/>
          </p:nvSpPr>
          <p:spPr>
            <a:xfrm flipH="1">
              <a:off x="5696651" y="2703573"/>
              <a:ext cx="2474806" cy="154832"/>
            </a:xfrm>
            <a:custGeom>
              <a:avLst/>
              <a:gdLst/>
              <a:ahLst/>
              <a:cxnLst/>
              <a:rect l="l" t="t" r="r" b="b"/>
              <a:pathLst>
                <a:path w="41494" h="2596" extrusionOk="0">
                  <a:moveTo>
                    <a:pt x="0" y="1"/>
                  </a:moveTo>
                  <a:lnTo>
                    <a:pt x="0" y="1284"/>
                  </a:lnTo>
                  <a:cubicBezTo>
                    <a:pt x="0" y="2008"/>
                    <a:pt x="536" y="2596"/>
                    <a:pt x="1193" y="2596"/>
                  </a:cubicBezTo>
                  <a:lnTo>
                    <a:pt x="40301" y="2596"/>
                  </a:lnTo>
                  <a:cubicBezTo>
                    <a:pt x="40958" y="2596"/>
                    <a:pt x="41493" y="2008"/>
                    <a:pt x="41493" y="1284"/>
                  </a:cubicBezTo>
                  <a:lnTo>
                    <a:pt x="41493" y="1"/>
                  </a:lnTo>
                  <a:close/>
                </a:path>
              </a:pathLst>
            </a:custGeom>
            <a:gradFill>
              <a:gsLst>
                <a:gs pos="0">
                  <a:schemeClr val="accent3"/>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156;p36">
              <a:extLst>
                <a:ext uri="{FF2B5EF4-FFF2-40B4-BE49-F238E27FC236}">
                  <a16:creationId xmlns:a16="http://schemas.microsoft.com/office/drawing/2014/main" id="{79F088A5-7B15-422A-0358-844F8656BFD1}"/>
                </a:ext>
              </a:extLst>
            </p:cNvPr>
            <p:cNvSpPr/>
            <p:nvPr/>
          </p:nvSpPr>
          <p:spPr>
            <a:xfrm flipH="1">
              <a:off x="5918285" y="1315356"/>
              <a:ext cx="2031602" cy="1162731"/>
            </a:xfrm>
            <a:custGeom>
              <a:avLst/>
              <a:gdLst/>
              <a:ahLst/>
              <a:cxnLst/>
              <a:rect l="l" t="t" r="r" b="b"/>
              <a:pathLst>
                <a:path w="34063" h="19495" extrusionOk="0">
                  <a:moveTo>
                    <a:pt x="1" y="0"/>
                  </a:moveTo>
                  <a:lnTo>
                    <a:pt x="34063" y="0"/>
                  </a:lnTo>
                  <a:lnTo>
                    <a:pt x="34063" y="19495"/>
                  </a:lnTo>
                  <a:lnTo>
                    <a:pt x="1" y="19495"/>
                  </a:lnTo>
                  <a:close/>
                </a:path>
              </a:pathLst>
            </a:custGeom>
            <a:gradFill>
              <a:gsLst>
                <a:gs pos="0">
                  <a:schemeClr val="lt2"/>
                </a:gs>
                <a:gs pos="50000">
                  <a:schemeClr val="lt2"/>
                </a:gs>
                <a:gs pos="100000">
                  <a:schemeClr val="accen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157;p36">
              <a:extLst>
                <a:ext uri="{FF2B5EF4-FFF2-40B4-BE49-F238E27FC236}">
                  <a16:creationId xmlns:a16="http://schemas.microsoft.com/office/drawing/2014/main" id="{86A5CC09-E61E-9B38-049B-63BBFDFDEB6F}"/>
                </a:ext>
              </a:extLst>
            </p:cNvPr>
            <p:cNvSpPr/>
            <p:nvPr/>
          </p:nvSpPr>
          <p:spPr>
            <a:xfrm flipH="1">
              <a:off x="6733430" y="2703573"/>
              <a:ext cx="401454" cy="50935"/>
            </a:xfrm>
            <a:custGeom>
              <a:avLst/>
              <a:gdLst/>
              <a:ahLst/>
              <a:cxnLst/>
              <a:rect l="l" t="t" r="r" b="b"/>
              <a:pathLst>
                <a:path w="6731" h="854" extrusionOk="0">
                  <a:moveTo>
                    <a:pt x="0" y="1"/>
                  </a:moveTo>
                  <a:lnTo>
                    <a:pt x="0" y="533"/>
                  </a:lnTo>
                  <a:cubicBezTo>
                    <a:pt x="0" y="710"/>
                    <a:pt x="144" y="854"/>
                    <a:pt x="320" y="854"/>
                  </a:cubicBezTo>
                  <a:lnTo>
                    <a:pt x="6413" y="854"/>
                  </a:lnTo>
                  <a:cubicBezTo>
                    <a:pt x="6590" y="854"/>
                    <a:pt x="6730" y="710"/>
                    <a:pt x="6730" y="533"/>
                  </a:cubicBezTo>
                  <a:lnTo>
                    <a:pt x="67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a:extLst>
              <a:ext uri="{FF2B5EF4-FFF2-40B4-BE49-F238E27FC236}">
                <a16:creationId xmlns:a16="http://schemas.microsoft.com/office/drawing/2014/main" id="{59C42A69-A98A-7191-4C73-195701413A92}"/>
              </a:ext>
            </a:extLst>
          </p:cNvPr>
          <p:cNvSpPr>
            <a:spLocks noGrp="1"/>
          </p:cNvSpPr>
          <p:nvPr>
            <p:ph type="title"/>
          </p:nvPr>
        </p:nvSpPr>
        <p:spPr/>
        <p:txBody>
          <a:bodyPr/>
          <a:lstStyle/>
          <a:p>
            <a:r>
              <a:rPr lang="en-US" dirty="0"/>
              <a:t>What is Undecidability?</a:t>
            </a:r>
          </a:p>
        </p:txBody>
      </p:sp>
      <p:sp>
        <p:nvSpPr>
          <p:cNvPr id="3" name="TextBox 2">
            <a:extLst>
              <a:ext uri="{FF2B5EF4-FFF2-40B4-BE49-F238E27FC236}">
                <a16:creationId xmlns:a16="http://schemas.microsoft.com/office/drawing/2014/main" id="{F54DA1D4-DF75-8187-5163-C26BA5128F09}"/>
              </a:ext>
            </a:extLst>
          </p:cNvPr>
          <p:cNvSpPr txBox="1"/>
          <p:nvPr/>
        </p:nvSpPr>
        <p:spPr>
          <a:xfrm>
            <a:off x="402500" y="1445591"/>
            <a:ext cx="3568735" cy="3170099"/>
          </a:xfrm>
          <a:prstGeom prst="rect">
            <a:avLst/>
          </a:prstGeom>
          <a:noFill/>
        </p:spPr>
        <p:txBody>
          <a:bodyPr wrap="square" rtlCol="0">
            <a:spAutoFit/>
          </a:bodyPr>
          <a:lstStyle/>
          <a:p>
            <a:r>
              <a:rPr lang="en-US" sz="2000" dirty="0">
                <a:solidFill>
                  <a:schemeClr val="accent6"/>
                </a:solidFill>
              </a:rPr>
              <a:t>There is no algorithm to answer the question proposed, and it is impossible to create one.</a:t>
            </a:r>
          </a:p>
          <a:p>
            <a:endParaRPr lang="en-US" sz="2000" dirty="0">
              <a:solidFill>
                <a:schemeClr val="accent6"/>
              </a:solidFill>
            </a:endParaRPr>
          </a:p>
          <a:p>
            <a:r>
              <a:rPr lang="en-US" sz="2000" dirty="0">
                <a:solidFill>
                  <a:schemeClr val="accent6"/>
                </a:solidFill>
              </a:rPr>
              <a:t>E.g. The Halting Problem:</a:t>
            </a:r>
          </a:p>
          <a:p>
            <a:r>
              <a:rPr lang="en-US" sz="2000" dirty="0">
                <a:solidFill>
                  <a:schemeClr val="accent6"/>
                </a:solidFill>
              </a:rPr>
              <a:t>Given an arbitrary program, can one determine if the program will finish running (halt)?</a:t>
            </a:r>
          </a:p>
        </p:txBody>
      </p:sp>
      <p:grpSp>
        <p:nvGrpSpPr>
          <p:cNvPr id="34" name="Google Shape;12947;p73">
            <a:extLst>
              <a:ext uri="{FF2B5EF4-FFF2-40B4-BE49-F238E27FC236}">
                <a16:creationId xmlns:a16="http://schemas.microsoft.com/office/drawing/2014/main" id="{2C696E25-25C5-2D8E-0306-663C9FCE23B9}"/>
              </a:ext>
            </a:extLst>
          </p:cNvPr>
          <p:cNvGrpSpPr/>
          <p:nvPr/>
        </p:nvGrpSpPr>
        <p:grpSpPr>
          <a:xfrm>
            <a:off x="5334241" y="2286000"/>
            <a:ext cx="1143574" cy="1049100"/>
            <a:chOff x="6239575" y="4416275"/>
            <a:chExt cx="489625" cy="449175"/>
          </a:xfrm>
        </p:grpSpPr>
        <p:sp>
          <p:nvSpPr>
            <p:cNvPr id="35" name="Google Shape;12948;p73">
              <a:extLst>
                <a:ext uri="{FF2B5EF4-FFF2-40B4-BE49-F238E27FC236}">
                  <a16:creationId xmlns:a16="http://schemas.microsoft.com/office/drawing/2014/main" id="{6DD7C9D2-4826-180B-2BEF-50D0A65528D6}"/>
                </a:ext>
              </a:extLst>
            </p:cNvPr>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1814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n>
                  <a:solidFill>
                    <a:srgbClr val="18141D"/>
                  </a:solidFill>
                </a:ln>
                <a:solidFill>
                  <a:srgbClr val="18141D"/>
                </a:solidFill>
              </a:endParaRPr>
            </a:p>
          </p:txBody>
        </p:sp>
        <p:sp>
          <p:nvSpPr>
            <p:cNvPr id="36" name="Google Shape;12949;p73">
              <a:extLst>
                <a:ext uri="{FF2B5EF4-FFF2-40B4-BE49-F238E27FC236}">
                  <a16:creationId xmlns:a16="http://schemas.microsoft.com/office/drawing/2014/main" id="{EEBDA043-2D00-019C-BEE5-7F625BE6493F}"/>
                </a:ext>
              </a:extLst>
            </p:cNvPr>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1814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rgbClr val="18141D"/>
                  </a:solidFill>
                </a:ln>
                <a:solidFill>
                  <a:srgbClr val="18141D"/>
                </a:solidFill>
              </a:endParaRPr>
            </a:p>
          </p:txBody>
        </p:sp>
        <p:sp>
          <p:nvSpPr>
            <p:cNvPr id="37" name="Google Shape;12950;p73">
              <a:extLst>
                <a:ext uri="{FF2B5EF4-FFF2-40B4-BE49-F238E27FC236}">
                  <a16:creationId xmlns:a16="http://schemas.microsoft.com/office/drawing/2014/main" id="{2111A9A1-8FC9-EFE8-09DD-AB9254BD272C}"/>
                </a:ext>
              </a:extLst>
            </p:cNvPr>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1814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rgbClr val="18141D"/>
                  </a:solidFill>
                </a:ln>
                <a:solidFill>
                  <a:srgbClr val="18141D"/>
                </a:solidFill>
              </a:endParaRPr>
            </a:p>
          </p:txBody>
        </p:sp>
      </p:grpSp>
      <p:sp>
        <p:nvSpPr>
          <p:cNvPr id="39" name="TextBox 38">
            <a:extLst>
              <a:ext uri="{FF2B5EF4-FFF2-40B4-BE49-F238E27FC236}">
                <a16:creationId xmlns:a16="http://schemas.microsoft.com/office/drawing/2014/main" id="{52C9F6E5-8885-8FE0-F0B5-59BC58144320}"/>
              </a:ext>
            </a:extLst>
          </p:cNvPr>
          <p:cNvSpPr txBox="1"/>
          <p:nvPr/>
        </p:nvSpPr>
        <p:spPr>
          <a:xfrm>
            <a:off x="6680469" y="1801400"/>
            <a:ext cx="914400" cy="1938992"/>
          </a:xfrm>
          <a:prstGeom prst="rect">
            <a:avLst/>
          </a:prstGeom>
          <a:noFill/>
        </p:spPr>
        <p:txBody>
          <a:bodyPr wrap="square" rtlCol="0">
            <a:spAutoFit/>
          </a:bodyPr>
          <a:lstStyle/>
          <a:p>
            <a:r>
              <a:rPr lang="en-US" sz="12000" dirty="0">
                <a:solidFill>
                  <a:schemeClr val="accent4">
                    <a:lumMod val="10000"/>
                  </a:schemeClr>
                </a:solidFill>
              </a:rPr>
              <a:t>?</a:t>
            </a:r>
          </a:p>
        </p:txBody>
      </p:sp>
      <p:sp>
        <p:nvSpPr>
          <p:cNvPr id="4" name="TextBox 3">
            <a:extLst>
              <a:ext uri="{FF2B5EF4-FFF2-40B4-BE49-F238E27FC236}">
                <a16:creationId xmlns:a16="http://schemas.microsoft.com/office/drawing/2014/main" id="{1241616D-13F5-DB1B-7DCB-D68C65994AE5}"/>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59</a:t>
            </a:fld>
            <a:endParaRPr lang="en-US" dirty="0"/>
          </a:p>
        </p:txBody>
      </p:sp>
    </p:spTree>
    <p:extLst>
      <p:ext uri="{BB962C8B-B14F-4D97-AF65-F5344CB8AC3E}">
        <p14:creationId xmlns:p14="http://schemas.microsoft.com/office/powerpoint/2010/main" val="587206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C8E21-7AF5-0130-725B-50A03395D265}"/>
              </a:ext>
            </a:extLst>
          </p:cNvPr>
          <p:cNvSpPr>
            <a:spLocks noGrp="1"/>
          </p:cNvSpPr>
          <p:nvPr>
            <p:ph type="title"/>
          </p:nvPr>
        </p:nvSpPr>
        <p:spPr/>
        <p:txBody>
          <a:bodyPr/>
          <a:lstStyle/>
          <a:p>
            <a:r>
              <a:rPr lang="en-US" dirty="0"/>
              <a:t>Walkthrough of Sample TM</a:t>
            </a:r>
          </a:p>
        </p:txBody>
      </p:sp>
      <p:pic>
        <p:nvPicPr>
          <p:cNvPr id="3" name="Picture 2" descr="A diagram of a diagram&#10;&#10;Description automatically generated">
            <a:extLst>
              <a:ext uri="{FF2B5EF4-FFF2-40B4-BE49-F238E27FC236}">
                <a16:creationId xmlns:a16="http://schemas.microsoft.com/office/drawing/2014/main" id="{95B430B2-2B63-7037-08D7-3918458C99E5}"/>
              </a:ext>
            </a:extLst>
          </p:cNvPr>
          <p:cNvPicPr>
            <a:picLocks noChangeAspect="1"/>
          </p:cNvPicPr>
          <p:nvPr/>
        </p:nvPicPr>
        <p:blipFill>
          <a:blip r:embed="rId2"/>
          <a:stretch>
            <a:fillRect/>
          </a:stretch>
        </p:blipFill>
        <p:spPr>
          <a:xfrm>
            <a:off x="3978709" y="1188535"/>
            <a:ext cx="4539382" cy="2973891"/>
          </a:xfrm>
          <a:prstGeom prst="rect">
            <a:avLst/>
          </a:prstGeom>
        </p:spPr>
      </p:pic>
      <p:sp>
        <p:nvSpPr>
          <p:cNvPr id="5" name="TextBox 4">
            <a:extLst>
              <a:ext uri="{FF2B5EF4-FFF2-40B4-BE49-F238E27FC236}">
                <a16:creationId xmlns:a16="http://schemas.microsoft.com/office/drawing/2014/main" id="{931CD3BA-1EB5-DC37-3373-1EEA201E43E3}"/>
              </a:ext>
            </a:extLst>
          </p:cNvPr>
          <p:cNvSpPr txBox="1"/>
          <p:nvPr/>
        </p:nvSpPr>
        <p:spPr>
          <a:xfrm>
            <a:off x="1819709" y="1126259"/>
            <a:ext cx="1811867" cy="707886"/>
          </a:xfrm>
          <a:prstGeom prst="rect">
            <a:avLst/>
          </a:prstGeom>
          <a:noFill/>
        </p:spPr>
        <p:txBody>
          <a:bodyPr wrap="square">
            <a:spAutoFit/>
          </a:bodyPr>
          <a:lstStyle/>
          <a:p>
            <a:r>
              <a:rPr lang="en-US" sz="4000" dirty="0">
                <a:solidFill>
                  <a:schemeClr val="accent6"/>
                </a:solidFill>
              </a:rPr>
              <a:t>110</a:t>
            </a:r>
          </a:p>
        </p:txBody>
      </p:sp>
      <p:sp>
        <p:nvSpPr>
          <p:cNvPr id="6" name="Rectangle 5">
            <a:extLst>
              <a:ext uri="{FF2B5EF4-FFF2-40B4-BE49-F238E27FC236}">
                <a16:creationId xmlns:a16="http://schemas.microsoft.com/office/drawing/2014/main" id="{48F6F82C-55B4-A60D-A891-8A606D758A1A}"/>
              </a:ext>
            </a:extLst>
          </p:cNvPr>
          <p:cNvSpPr/>
          <p:nvPr/>
        </p:nvSpPr>
        <p:spPr>
          <a:xfrm>
            <a:off x="720000" y="1090110"/>
            <a:ext cx="1130300" cy="755650"/>
          </a:xfrm>
          <a:prstGeom prst="rect">
            <a:avLst/>
          </a:prstGeom>
          <a:solidFill>
            <a:srgbClr val="4A45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4A4592"/>
              </a:solidFill>
            </a:endParaRPr>
          </a:p>
        </p:txBody>
      </p:sp>
      <p:sp>
        <p:nvSpPr>
          <p:cNvPr id="7" name="TextBox 6">
            <a:extLst>
              <a:ext uri="{FF2B5EF4-FFF2-40B4-BE49-F238E27FC236}">
                <a16:creationId xmlns:a16="http://schemas.microsoft.com/office/drawing/2014/main" id="{53376DB0-9D0F-34E3-AAAD-33CB91B7F08B}"/>
              </a:ext>
            </a:extLst>
          </p:cNvPr>
          <p:cNvSpPr txBox="1"/>
          <p:nvPr/>
        </p:nvSpPr>
        <p:spPr>
          <a:xfrm>
            <a:off x="2059287" y="2119079"/>
            <a:ext cx="498042" cy="707886"/>
          </a:xfrm>
          <a:prstGeom prst="rect">
            <a:avLst/>
          </a:prstGeom>
          <a:noFill/>
        </p:spPr>
        <p:txBody>
          <a:bodyPr wrap="square">
            <a:spAutoFit/>
          </a:bodyPr>
          <a:lstStyle/>
          <a:p>
            <a:r>
              <a:rPr lang="en-US" sz="4000" dirty="0">
                <a:solidFill>
                  <a:schemeClr val="accent6"/>
                </a:solidFill>
              </a:rPr>
              <a:t>1</a:t>
            </a:r>
          </a:p>
        </p:txBody>
      </p:sp>
      <p:sp>
        <p:nvSpPr>
          <p:cNvPr id="8" name="TextBox 7">
            <a:extLst>
              <a:ext uri="{FF2B5EF4-FFF2-40B4-BE49-F238E27FC236}">
                <a16:creationId xmlns:a16="http://schemas.microsoft.com/office/drawing/2014/main" id="{750647AB-1E61-80A5-8EB4-97B3BBD7EBE0}"/>
              </a:ext>
            </a:extLst>
          </p:cNvPr>
          <p:cNvSpPr txBox="1"/>
          <p:nvPr/>
        </p:nvSpPr>
        <p:spPr>
          <a:xfrm>
            <a:off x="1620972" y="3038764"/>
            <a:ext cx="1581149" cy="707886"/>
          </a:xfrm>
          <a:prstGeom prst="rect">
            <a:avLst/>
          </a:prstGeom>
          <a:noFill/>
        </p:spPr>
        <p:txBody>
          <a:bodyPr wrap="square" rtlCol="0">
            <a:spAutoFit/>
          </a:bodyPr>
          <a:lstStyle/>
          <a:p>
            <a:r>
              <a:rPr lang="en-US" sz="4000" dirty="0">
                <a:solidFill>
                  <a:schemeClr val="accent6"/>
                </a:solidFill>
              </a:rPr>
              <a:t>Even!</a:t>
            </a:r>
          </a:p>
        </p:txBody>
      </p:sp>
      <p:sp>
        <p:nvSpPr>
          <p:cNvPr id="9" name="TextBox 8">
            <a:extLst>
              <a:ext uri="{FF2B5EF4-FFF2-40B4-BE49-F238E27FC236}">
                <a16:creationId xmlns:a16="http://schemas.microsoft.com/office/drawing/2014/main" id="{28D5F09E-2034-A121-FBBB-2C6486EA8B42}"/>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6</a:t>
            </a:fld>
            <a:endParaRPr lang="en-US" dirty="0"/>
          </a:p>
        </p:txBody>
      </p:sp>
    </p:spTree>
    <p:extLst>
      <p:ext uri="{BB962C8B-B14F-4D97-AF65-F5344CB8AC3E}">
        <p14:creationId xmlns:p14="http://schemas.microsoft.com/office/powerpoint/2010/main" val="12923820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7C3681-EACD-DAEE-C695-C1358E5DE32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4B0F77B-1A7B-9694-26EE-35C2F8AEE7F2}"/>
              </a:ext>
            </a:extLst>
          </p:cNvPr>
          <p:cNvSpPr>
            <a:spLocks noGrp="1"/>
          </p:cNvSpPr>
          <p:nvPr>
            <p:ph type="title"/>
          </p:nvPr>
        </p:nvSpPr>
        <p:spPr>
          <a:xfrm>
            <a:off x="459650" y="147705"/>
            <a:ext cx="7704000" cy="548700"/>
          </a:xfrm>
        </p:spPr>
        <p:txBody>
          <a:bodyPr/>
          <a:lstStyle/>
          <a:p>
            <a:r>
              <a:rPr lang="en-US" dirty="0"/>
              <a:t>How is </a:t>
            </a:r>
            <a:r>
              <a:rPr lang="en-US" dirty="0" err="1"/>
              <a:t>CGoL</a:t>
            </a:r>
            <a:r>
              <a:rPr lang="en-US" dirty="0"/>
              <a:t> TC?</a:t>
            </a:r>
          </a:p>
        </p:txBody>
      </p:sp>
      <p:sp>
        <p:nvSpPr>
          <p:cNvPr id="5" name="TextBox 4">
            <a:extLst>
              <a:ext uri="{FF2B5EF4-FFF2-40B4-BE49-F238E27FC236}">
                <a16:creationId xmlns:a16="http://schemas.microsoft.com/office/drawing/2014/main" id="{BFC60496-DA48-62D9-9655-7491FA5B114C}"/>
              </a:ext>
            </a:extLst>
          </p:cNvPr>
          <p:cNvSpPr txBox="1"/>
          <p:nvPr/>
        </p:nvSpPr>
        <p:spPr>
          <a:xfrm>
            <a:off x="347423" y="1092590"/>
            <a:ext cx="3791697" cy="2862322"/>
          </a:xfrm>
          <a:prstGeom prst="rect">
            <a:avLst/>
          </a:prstGeom>
          <a:noFill/>
        </p:spPr>
        <p:txBody>
          <a:bodyPr wrap="square" rtlCol="0">
            <a:spAutoFit/>
          </a:bodyPr>
          <a:lstStyle/>
          <a:p>
            <a:r>
              <a:rPr lang="en-US" sz="2000" dirty="0">
                <a:solidFill>
                  <a:schemeClr val="accent6"/>
                </a:solidFill>
              </a:rPr>
              <a:t>Undecidable whether one state can reach another in general</a:t>
            </a:r>
          </a:p>
          <a:p>
            <a:endParaRPr lang="en-US" sz="2000" dirty="0">
              <a:solidFill>
                <a:schemeClr val="accent6"/>
              </a:solidFill>
            </a:endParaRPr>
          </a:p>
          <a:p>
            <a:r>
              <a:rPr lang="en-US" sz="2000" dirty="0">
                <a:solidFill>
                  <a:schemeClr val="accent6"/>
                </a:solidFill>
              </a:rPr>
              <a:t>Class 4 cellular automaton according to Wolfram, meaning that an initial config may have chaotic or oscillating behavior after an indeterminate amount of time</a:t>
            </a:r>
          </a:p>
        </p:txBody>
      </p:sp>
      <p:pic>
        <p:nvPicPr>
          <p:cNvPr id="3" name="Picture 2">
            <a:extLst>
              <a:ext uri="{FF2B5EF4-FFF2-40B4-BE49-F238E27FC236}">
                <a16:creationId xmlns:a16="http://schemas.microsoft.com/office/drawing/2014/main" id="{365A9DF5-22C1-53F0-9815-771E3944A6D5}"/>
              </a:ext>
            </a:extLst>
          </p:cNvPr>
          <p:cNvPicPr>
            <a:picLocks noChangeAspect="1"/>
          </p:cNvPicPr>
          <p:nvPr/>
        </p:nvPicPr>
        <p:blipFill>
          <a:blip r:embed="rId3"/>
          <a:stretch>
            <a:fillRect/>
          </a:stretch>
        </p:blipFill>
        <p:spPr>
          <a:xfrm>
            <a:off x="4629151" y="239240"/>
            <a:ext cx="4167426" cy="3715672"/>
          </a:xfrm>
          <a:prstGeom prst="rect">
            <a:avLst/>
          </a:prstGeom>
        </p:spPr>
      </p:pic>
      <p:sp>
        <p:nvSpPr>
          <p:cNvPr id="6" name="TextBox 5">
            <a:extLst>
              <a:ext uri="{FF2B5EF4-FFF2-40B4-BE49-F238E27FC236}">
                <a16:creationId xmlns:a16="http://schemas.microsoft.com/office/drawing/2014/main" id="{F81EF324-8A9D-384A-A4E4-990BB17A647B}"/>
              </a:ext>
            </a:extLst>
          </p:cNvPr>
          <p:cNvSpPr txBox="1"/>
          <p:nvPr/>
        </p:nvSpPr>
        <p:spPr>
          <a:xfrm>
            <a:off x="5388280" y="4013559"/>
            <a:ext cx="2656114" cy="707886"/>
          </a:xfrm>
          <a:prstGeom prst="rect">
            <a:avLst/>
          </a:prstGeom>
          <a:noFill/>
        </p:spPr>
        <p:txBody>
          <a:bodyPr wrap="square" rtlCol="0">
            <a:spAutoFit/>
          </a:bodyPr>
          <a:lstStyle/>
          <a:p>
            <a:r>
              <a:rPr lang="en-US" sz="2000" dirty="0">
                <a:solidFill>
                  <a:schemeClr val="accent6"/>
                </a:solidFill>
              </a:rPr>
              <a:t>Different structures for </a:t>
            </a:r>
            <a:r>
              <a:rPr lang="en-US" sz="2000" dirty="0" err="1">
                <a:solidFill>
                  <a:schemeClr val="accent6"/>
                </a:solidFill>
              </a:rPr>
              <a:t>CGoL</a:t>
            </a:r>
            <a:endParaRPr lang="en-US" sz="2000" dirty="0">
              <a:solidFill>
                <a:schemeClr val="accent6"/>
              </a:solidFill>
            </a:endParaRPr>
          </a:p>
        </p:txBody>
      </p:sp>
      <p:pic>
        <p:nvPicPr>
          <p:cNvPr id="2" name="Picture 1" descr="A black and white image of a black and white image of a black and white image of a black and white image of a black and white image of a black and white image of a black and&#10;&#10;Description automatically generated">
            <a:extLst>
              <a:ext uri="{FF2B5EF4-FFF2-40B4-BE49-F238E27FC236}">
                <a16:creationId xmlns:a16="http://schemas.microsoft.com/office/drawing/2014/main" id="{98574749-6C8B-9E43-418E-1F3681E2B6D4}"/>
              </a:ext>
            </a:extLst>
          </p:cNvPr>
          <p:cNvPicPr>
            <a:picLocks noChangeAspect="1"/>
          </p:cNvPicPr>
          <p:nvPr/>
        </p:nvPicPr>
        <p:blipFill>
          <a:blip r:embed="rId4"/>
          <a:srcRect l="-1750" t="2" r="24770" b="70873"/>
          <a:stretch/>
        </p:blipFill>
        <p:spPr>
          <a:xfrm flipV="1">
            <a:off x="585570" y="3990343"/>
            <a:ext cx="3553550" cy="1005452"/>
          </a:xfrm>
          <a:prstGeom prst="rect">
            <a:avLst/>
          </a:prstGeom>
        </p:spPr>
      </p:pic>
      <p:sp>
        <p:nvSpPr>
          <p:cNvPr id="7" name="TextBox 6">
            <a:extLst>
              <a:ext uri="{FF2B5EF4-FFF2-40B4-BE49-F238E27FC236}">
                <a16:creationId xmlns:a16="http://schemas.microsoft.com/office/drawing/2014/main" id="{4EAB92B1-9C15-90AF-9B2E-D81A0C0E5E31}"/>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60</a:t>
            </a:fld>
            <a:endParaRPr lang="en-US" dirty="0"/>
          </a:p>
        </p:txBody>
      </p:sp>
    </p:spTree>
    <p:extLst>
      <p:ext uri="{BB962C8B-B14F-4D97-AF65-F5344CB8AC3E}">
        <p14:creationId xmlns:p14="http://schemas.microsoft.com/office/powerpoint/2010/main" val="31102833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6066E-E43E-6A77-7607-C9F114ECA6FE}"/>
              </a:ext>
            </a:extLst>
          </p:cNvPr>
          <p:cNvSpPr>
            <a:spLocks noGrp="1"/>
          </p:cNvSpPr>
          <p:nvPr>
            <p:ph type="title"/>
          </p:nvPr>
        </p:nvSpPr>
        <p:spPr/>
        <p:txBody>
          <a:bodyPr/>
          <a:lstStyle/>
          <a:p>
            <a:r>
              <a:rPr lang="en-US" dirty="0"/>
              <a:t>How is Rule 110 TC?</a:t>
            </a:r>
          </a:p>
        </p:txBody>
      </p:sp>
      <p:sp>
        <p:nvSpPr>
          <p:cNvPr id="3" name="TextBox 2">
            <a:extLst>
              <a:ext uri="{FF2B5EF4-FFF2-40B4-BE49-F238E27FC236}">
                <a16:creationId xmlns:a16="http://schemas.microsoft.com/office/drawing/2014/main" id="{50126593-DEAD-4ABE-4AEE-8E033257DF5D}"/>
              </a:ext>
            </a:extLst>
          </p:cNvPr>
          <p:cNvSpPr txBox="1"/>
          <p:nvPr/>
        </p:nvSpPr>
        <p:spPr>
          <a:xfrm>
            <a:off x="224368" y="1550463"/>
            <a:ext cx="3642782" cy="3170099"/>
          </a:xfrm>
          <a:prstGeom prst="rect">
            <a:avLst/>
          </a:prstGeom>
          <a:noFill/>
        </p:spPr>
        <p:txBody>
          <a:bodyPr wrap="square" rtlCol="0">
            <a:spAutoFit/>
          </a:bodyPr>
          <a:lstStyle/>
          <a:p>
            <a:r>
              <a:rPr lang="en-US" sz="2000" dirty="0">
                <a:solidFill>
                  <a:schemeClr val="accent6"/>
                </a:solidFill>
              </a:rPr>
              <a:t>Undecidable whether one state can reach another in general</a:t>
            </a:r>
          </a:p>
          <a:p>
            <a:endParaRPr lang="en-US" sz="2000" dirty="0">
              <a:solidFill>
                <a:schemeClr val="accent6"/>
              </a:solidFill>
            </a:endParaRPr>
          </a:p>
          <a:p>
            <a:r>
              <a:rPr lang="en-US" sz="2000" dirty="0">
                <a:solidFill>
                  <a:schemeClr val="accent6"/>
                </a:solidFill>
              </a:rPr>
              <a:t>Class 4 cellular automaton according to Wolfram, meaning that an initial display may have chaotic or oscillating behavior for an indefinite amount of time</a:t>
            </a:r>
          </a:p>
        </p:txBody>
      </p:sp>
      <p:pic>
        <p:nvPicPr>
          <p:cNvPr id="5" name="Picture 4" descr="A diagram of a crossword puzzle&#10;&#10;Description automatically generated">
            <a:extLst>
              <a:ext uri="{FF2B5EF4-FFF2-40B4-BE49-F238E27FC236}">
                <a16:creationId xmlns:a16="http://schemas.microsoft.com/office/drawing/2014/main" id="{2AF83857-4807-CB85-4019-3D48E0C37C4B}"/>
              </a:ext>
            </a:extLst>
          </p:cNvPr>
          <p:cNvPicPr>
            <a:picLocks noChangeAspect="1"/>
          </p:cNvPicPr>
          <p:nvPr/>
        </p:nvPicPr>
        <p:blipFill>
          <a:blip r:embed="rId3"/>
          <a:stretch>
            <a:fillRect/>
          </a:stretch>
        </p:blipFill>
        <p:spPr>
          <a:xfrm>
            <a:off x="4088137" y="914460"/>
            <a:ext cx="4914045" cy="3341550"/>
          </a:xfrm>
          <a:prstGeom prst="rect">
            <a:avLst/>
          </a:prstGeom>
        </p:spPr>
      </p:pic>
      <p:sp>
        <p:nvSpPr>
          <p:cNvPr id="6" name="TextBox 5">
            <a:extLst>
              <a:ext uri="{FF2B5EF4-FFF2-40B4-BE49-F238E27FC236}">
                <a16:creationId xmlns:a16="http://schemas.microsoft.com/office/drawing/2014/main" id="{F2EDB7F6-9052-F8C6-5FB3-75D2B10E5C7C}"/>
              </a:ext>
            </a:extLst>
          </p:cNvPr>
          <p:cNvSpPr txBox="1"/>
          <p:nvPr/>
        </p:nvSpPr>
        <p:spPr>
          <a:xfrm>
            <a:off x="5376531" y="4256010"/>
            <a:ext cx="2337256" cy="400110"/>
          </a:xfrm>
          <a:prstGeom prst="rect">
            <a:avLst/>
          </a:prstGeom>
          <a:noFill/>
        </p:spPr>
        <p:txBody>
          <a:bodyPr wrap="square" rtlCol="0">
            <a:spAutoFit/>
          </a:bodyPr>
          <a:lstStyle/>
          <a:p>
            <a:r>
              <a:rPr lang="en-US" sz="2000" dirty="0">
                <a:solidFill>
                  <a:schemeClr val="accent6"/>
                </a:solidFill>
              </a:rPr>
              <a:t>Rule 110 animated</a:t>
            </a:r>
          </a:p>
        </p:txBody>
      </p:sp>
      <p:sp>
        <p:nvSpPr>
          <p:cNvPr id="4" name="TextBox 3">
            <a:extLst>
              <a:ext uri="{FF2B5EF4-FFF2-40B4-BE49-F238E27FC236}">
                <a16:creationId xmlns:a16="http://schemas.microsoft.com/office/drawing/2014/main" id="{566BE1E5-99B3-B27F-99FE-298160C7163B}"/>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61</a:t>
            </a:fld>
            <a:endParaRPr lang="en-US" dirty="0"/>
          </a:p>
        </p:txBody>
      </p:sp>
    </p:spTree>
    <p:extLst>
      <p:ext uri="{BB962C8B-B14F-4D97-AF65-F5344CB8AC3E}">
        <p14:creationId xmlns:p14="http://schemas.microsoft.com/office/powerpoint/2010/main" val="37587407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A purple square with white dots&#10;&#10;Description automatically generated with medium confidence">
            <a:extLst>
              <a:ext uri="{FF2B5EF4-FFF2-40B4-BE49-F238E27FC236}">
                <a16:creationId xmlns:a16="http://schemas.microsoft.com/office/drawing/2014/main" id="{FD90D7A7-2D65-E28A-B2EE-2FECDE34386E}"/>
              </a:ext>
            </a:extLst>
          </p:cNvPr>
          <p:cNvPicPr>
            <a:picLocks noGrp="1" noChangeAspect="1"/>
          </p:cNvPicPr>
          <p:nvPr>
            <p:ph type="pic" idx="2"/>
          </p:nvPr>
        </p:nvPicPr>
        <p:blipFill>
          <a:blip r:embed="rId3">
            <a:alphaModFix amt="69000"/>
          </a:blip>
          <a:srcRect t="21875" b="21875"/>
          <a:stretch>
            <a:fillRect/>
          </a:stretch>
        </p:blipFill>
        <p:spPr>
          <a:xfrm rot="16200000">
            <a:off x="2000249" y="-2000250"/>
            <a:ext cx="5143500" cy="9144000"/>
          </a:xfrm>
        </p:spPr>
      </p:pic>
      <p:sp>
        <p:nvSpPr>
          <p:cNvPr id="2" name="Title 1">
            <a:extLst>
              <a:ext uri="{FF2B5EF4-FFF2-40B4-BE49-F238E27FC236}">
                <a16:creationId xmlns:a16="http://schemas.microsoft.com/office/drawing/2014/main" id="{F440BE61-F339-FA4D-045F-0114C274F089}"/>
              </a:ext>
            </a:extLst>
          </p:cNvPr>
          <p:cNvSpPr>
            <a:spLocks noGrp="1"/>
          </p:cNvSpPr>
          <p:nvPr>
            <p:ph type="title"/>
          </p:nvPr>
        </p:nvSpPr>
        <p:spPr>
          <a:xfrm>
            <a:off x="597452" y="171456"/>
            <a:ext cx="7704000" cy="572700"/>
          </a:xfrm>
        </p:spPr>
        <p:txBody>
          <a:bodyPr/>
          <a:lstStyle/>
          <a:p>
            <a:r>
              <a:rPr lang="en-US" dirty="0"/>
              <a:t>The Church-Turing Thesis</a:t>
            </a:r>
          </a:p>
        </p:txBody>
      </p:sp>
      <p:sp>
        <p:nvSpPr>
          <p:cNvPr id="9" name="TextBox 8">
            <a:extLst>
              <a:ext uri="{FF2B5EF4-FFF2-40B4-BE49-F238E27FC236}">
                <a16:creationId xmlns:a16="http://schemas.microsoft.com/office/drawing/2014/main" id="{C2941C79-F646-9438-B52B-9A2C01A767CB}"/>
              </a:ext>
            </a:extLst>
          </p:cNvPr>
          <p:cNvSpPr txBox="1"/>
          <p:nvPr/>
        </p:nvSpPr>
        <p:spPr>
          <a:xfrm>
            <a:off x="157898" y="3763501"/>
            <a:ext cx="8828203" cy="1323439"/>
          </a:xfrm>
          <a:prstGeom prst="rect">
            <a:avLst/>
          </a:prstGeom>
          <a:noFill/>
        </p:spPr>
        <p:txBody>
          <a:bodyPr wrap="square" rtlCol="0">
            <a:spAutoFit/>
          </a:bodyPr>
          <a:lstStyle/>
          <a:p>
            <a:r>
              <a:rPr lang="en-US" sz="4000" dirty="0">
                <a:solidFill>
                  <a:srgbClr val="F0F062"/>
                </a:solidFill>
              </a:rPr>
              <a:t>Every effectively calculable function can be computed by a Turing Machine</a:t>
            </a:r>
          </a:p>
        </p:txBody>
      </p:sp>
      <p:pic>
        <p:nvPicPr>
          <p:cNvPr id="1028" name="Picture 4">
            <a:extLst>
              <a:ext uri="{FF2B5EF4-FFF2-40B4-BE49-F238E27FC236}">
                <a16:creationId xmlns:a16="http://schemas.microsoft.com/office/drawing/2014/main" id="{9F3584BB-6C1B-9183-3171-B2CE44EBE3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06579" y="786413"/>
            <a:ext cx="2095500" cy="28003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650E7CBC-A534-3C0E-0D81-39D0FEA4DF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50709" y="786413"/>
            <a:ext cx="2102652" cy="28003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4CCD1BB-86CD-3272-39D7-66255121356C}"/>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7</a:t>
            </a:fld>
            <a:endParaRPr lang="en-US" dirty="0"/>
          </a:p>
        </p:txBody>
      </p:sp>
    </p:spTree>
    <p:extLst>
      <p:ext uri="{BB962C8B-B14F-4D97-AF65-F5344CB8AC3E}">
        <p14:creationId xmlns:p14="http://schemas.microsoft.com/office/powerpoint/2010/main" val="1886482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D39AF1-79F5-33CE-DEB4-E2B8F59E27D8}"/>
            </a:ext>
          </a:extLst>
        </p:cNvPr>
        <p:cNvGrpSpPr/>
        <p:nvPr/>
      </p:nvGrpSpPr>
      <p:grpSpPr>
        <a:xfrm>
          <a:off x="0" y="0"/>
          <a:ext cx="0" cy="0"/>
          <a:chOff x="0" y="0"/>
          <a:chExt cx="0" cy="0"/>
        </a:xfrm>
      </p:grpSpPr>
      <p:pic>
        <p:nvPicPr>
          <p:cNvPr id="7" name="Picture Placeholder 18" descr="A purple square with white dots&#10;&#10;Description automatically generated with medium confidence">
            <a:extLst>
              <a:ext uri="{FF2B5EF4-FFF2-40B4-BE49-F238E27FC236}">
                <a16:creationId xmlns:a16="http://schemas.microsoft.com/office/drawing/2014/main" id="{5C382D4F-8938-9BA8-998F-2B320FA17BAF}"/>
              </a:ext>
            </a:extLst>
          </p:cNvPr>
          <p:cNvPicPr>
            <a:picLocks noGrp="1" noChangeAspect="1"/>
          </p:cNvPicPr>
          <p:nvPr>
            <p:ph type="pic" idx="2"/>
          </p:nvPr>
        </p:nvPicPr>
        <p:blipFill>
          <a:blip r:embed="rId3">
            <a:alphaModFix amt="69000"/>
          </a:blip>
          <a:srcRect t="21875" b="21875"/>
          <a:stretch>
            <a:fillRect/>
          </a:stretch>
        </p:blipFill>
        <p:spPr>
          <a:xfrm rot="16200000">
            <a:off x="2000247" y="-1987856"/>
            <a:ext cx="5143500" cy="9144000"/>
          </a:xfrm>
        </p:spPr>
      </p:pic>
      <p:pic>
        <p:nvPicPr>
          <p:cNvPr id="6" name="Picture Placeholder 18" descr="A purple square with white dots&#10;&#10;Description automatically generated with medium confidence">
            <a:extLst>
              <a:ext uri="{FF2B5EF4-FFF2-40B4-BE49-F238E27FC236}">
                <a16:creationId xmlns:a16="http://schemas.microsoft.com/office/drawing/2014/main" id="{01588F6E-D043-9DE5-2CF6-F1AE4D124BD7}"/>
              </a:ext>
            </a:extLst>
          </p:cNvPr>
          <p:cNvPicPr>
            <a:picLocks noChangeAspect="1"/>
          </p:cNvPicPr>
          <p:nvPr/>
        </p:nvPicPr>
        <p:blipFill>
          <a:blip r:embed="rId3"/>
          <a:srcRect t="21875" b="21875"/>
          <a:stretch>
            <a:fillRect/>
          </a:stretch>
        </p:blipFill>
        <p:spPr>
          <a:xfrm rot="16200000">
            <a:off x="2000250" y="-2000250"/>
            <a:ext cx="5143500" cy="9144000"/>
          </a:xfrm>
          <a:prstGeom prst="rect">
            <a:avLst/>
          </a:prstGeom>
          <a:noFill/>
          <a:ln>
            <a:noFill/>
          </a:ln>
        </p:spPr>
      </p:pic>
      <p:sp>
        <p:nvSpPr>
          <p:cNvPr id="2" name="Title 1">
            <a:extLst>
              <a:ext uri="{FF2B5EF4-FFF2-40B4-BE49-F238E27FC236}">
                <a16:creationId xmlns:a16="http://schemas.microsoft.com/office/drawing/2014/main" id="{0B5314D2-5A0E-3D4C-D0B5-F4364A036A9C}"/>
              </a:ext>
            </a:extLst>
          </p:cNvPr>
          <p:cNvSpPr>
            <a:spLocks noGrp="1"/>
          </p:cNvSpPr>
          <p:nvPr>
            <p:ph type="title"/>
          </p:nvPr>
        </p:nvSpPr>
        <p:spPr>
          <a:xfrm>
            <a:off x="719998" y="0"/>
            <a:ext cx="7704000" cy="572700"/>
          </a:xfrm>
        </p:spPr>
        <p:txBody>
          <a:bodyPr/>
          <a:lstStyle/>
          <a:p>
            <a:r>
              <a:rPr lang="en-US" dirty="0"/>
              <a:t>Rice’s Theorem</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E885CC40-6002-6DDC-284A-8EECBF9272D1}"/>
                  </a:ext>
                </a:extLst>
              </p:cNvPr>
              <p:cNvSpPr txBox="1"/>
              <p:nvPr/>
            </p:nvSpPr>
            <p:spPr>
              <a:xfrm>
                <a:off x="157896" y="3909080"/>
                <a:ext cx="8828203" cy="1323439"/>
              </a:xfrm>
              <a:prstGeom prst="rect">
                <a:avLst/>
              </a:prstGeom>
              <a:noFill/>
            </p:spPr>
            <p:txBody>
              <a:bodyPr wrap="square" rtlCol="0">
                <a:spAutoFit/>
              </a:bodyPr>
              <a:lstStyle/>
              <a:p>
                <a:pPr algn="ctr"/>
                <a:r>
                  <a:rPr lang="en-US" sz="4000" dirty="0">
                    <a:solidFill>
                      <a:srgbClr val="F0F062"/>
                    </a:solidFill>
                  </a:rPr>
                  <a:t>The only decidable index sets are</a:t>
                </a:r>
                <a:br>
                  <a:rPr lang="en-US" sz="4000" dirty="0">
                    <a:solidFill>
                      <a:srgbClr val="F0F062"/>
                    </a:solidFill>
                  </a:rPr>
                </a:br>
                <a14:m>
                  <m:oMath xmlns:m="http://schemas.openxmlformats.org/officeDocument/2006/math">
                    <m:r>
                      <a:rPr lang="en-US" sz="4000" b="0" dirty="0" smtClean="0">
                        <a:solidFill>
                          <a:srgbClr val="F0F062"/>
                        </a:solidFill>
                        <a:latin typeface="Cambria Math" panose="02040503050406030204" pitchFamily="18" charset="0"/>
                      </a:rPr>
                      <m:t>∅</m:t>
                    </m:r>
                  </m:oMath>
                </a14:m>
                <a:r>
                  <a:rPr lang="en-US" sz="4000" b="0" dirty="0">
                    <a:solidFill>
                      <a:srgbClr val="F0F062"/>
                    </a:solidFill>
                  </a:rPr>
                  <a:t> and </a:t>
                </a:r>
                <a14:m>
                  <m:oMath xmlns:m="http://schemas.openxmlformats.org/officeDocument/2006/math">
                    <m:r>
                      <a:rPr lang="en-US" sz="4000" b="0" dirty="0" smtClean="0">
                        <a:solidFill>
                          <a:srgbClr val="F0F062"/>
                        </a:solidFill>
                        <a:latin typeface="Cambria Math" panose="02040503050406030204" pitchFamily="18" charset="0"/>
                      </a:rPr>
                      <m:t>ℕ</m:t>
                    </m:r>
                  </m:oMath>
                </a14:m>
                <a:r>
                  <a:rPr lang="en-US" sz="4000" b="0" dirty="0">
                    <a:solidFill>
                      <a:srgbClr val="F0F062"/>
                    </a:solidFill>
                  </a:rPr>
                  <a:t>.</a:t>
                </a:r>
              </a:p>
            </p:txBody>
          </p:sp>
        </mc:Choice>
        <mc:Fallback xmlns="">
          <p:sp>
            <p:nvSpPr>
              <p:cNvPr id="9" name="TextBox 8">
                <a:extLst>
                  <a:ext uri="{FF2B5EF4-FFF2-40B4-BE49-F238E27FC236}">
                    <a16:creationId xmlns:a16="http://schemas.microsoft.com/office/drawing/2014/main" id="{E885CC40-6002-6DDC-284A-8EECBF9272D1}"/>
                  </a:ext>
                </a:extLst>
              </p:cNvPr>
              <p:cNvSpPr txBox="1">
                <a:spLocks noRot="1" noChangeAspect="1" noMove="1" noResize="1" noEditPoints="1" noAdjustHandles="1" noChangeArrowheads="1" noChangeShapeType="1" noTextEdit="1"/>
              </p:cNvSpPr>
              <p:nvPr/>
            </p:nvSpPr>
            <p:spPr>
              <a:xfrm>
                <a:off x="157896" y="3909080"/>
                <a:ext cx="8828203" cy="1323439"/>
              </a:xfrm>
              <a:prstGeom prst="rect">
                <a:avLst/>
              </a:prstGeom>
              <a:blipFill>
                <a:blip r:embed="rId4"/>
                <a:stretch>
                  <a:fillRect t="-8295" b="-1889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C5380E7-B272-874B-57DB-37B988D925FE}"/>
                  </a:ext>
                </a:extLst>
              </p:cNvPr>
              <p:cNvSpPr txBox="1"/>
              <p:nvPr/>
            </p:nvSpPr>
            <p:spPr>
              <a:xfrm>
                <a:off x="157897" y="572700"/>
                <a:ext cx="8828203" cy="3323987"/>
              </a:xfrm>
              <a:prstGeom prst="rect">
                <a:avLst/>
              </a:prstGeom>
              <a:noFill/>
            </p:spPr>
            <p:txBody>
              <a:bodyPr wrap="square" rtlCol="0">
                <a:spAutoFit/>
              </a:bodyPr>
              <a:lstStyle/>
              <a:p>
                <a:r>
                  <a:rPr lang="en-US" sz="3000" dirty="0">
                    <a:solidFill>
                      <a:schemeClr val="accent6"/>
                    </a:solidFill>
                  </a:rPr>
                  <a:t>Let </a:t>
                </a:r>
                <a14:m>
                  <m:oMath xmlns:m="http://schemas.openxmlformats.org/officeDocument/2006/math">
                    <m:r>
                      <a:rPr lang="en-US" sz="3000" b="0" i="1" dirty="0" smtClean="0">
                        <a:solidFill>
                          <a:schemeClr val="accent6"/>
                        </a:solidFill>
                        <a:latin typeface="Cambria Math" panose="02040503050406030204" pitchFamily="18" charset="0"/>
                      </a:rPr>
                      <m:t>𝜑</m:t>
                    </m:r>
                  </m:oMath>
                </a14:m>
                <a:r>
                  <a:rPr lang="en-US" sz="3000" b="0" dirty="0">
                    <a:solidFill>
                      <a:schemeClr val="accent6"/>
                    </a:solidFill>
                  </a:rPr>
                  <a:t> be an admissible numbering of partial computable functions. Let P </a:t>
                </a:r>
                <a14:m>
                  <m:oMath xmlns:m="http://schemas.openxmlformats.org/officeDocument/2006/math">
                    <m:r>
                      <a:rPr lang="en-US" sz="3000" b="0" dirty="0" smtClean="0">
                        <a:solidFill>
                          <a:schemeClr val="accent6"/>
                        </a:solidFill>
                        <a:latin typeface="Cambria Math" panose="02040503050406030204" pitchFamily="18" charset="0"/>
                      </a:rPr>
                      <m:t>⊆</m:t>
                    </m:r>
                  </m:oMath>
                </a14:m>
                <a:r>
                  <a:rPr lang="en-US" sz="3000" b="0" dirty="0">
                    <a:solidFill>
                      <a:schemeClr val="accent6"/>
                    </a:solidFill>
                  </a:rPr>
                  <a:t> </a:t>
                </a:r>
                <a14:m>
                  <m:oMath xmlns:m="http://schemas.openxmlformats.org/officeDocument/2006/math">
                    <m:r>
                      <a:rPr lang="en-US" sz="3000" b="0" dirty="0" smtClean="0">
                        <a:solidFill>
                          <a:schemeClr val="accent6"/>
                        </a:solidFill>
                        <a:latin typeface="Cambria Math" panose="02040503050406030204" pitchFamily="18" charset="0"/>
                      </a:rPr>
                      <m:t>ℤ</m:t>
                    </m:r>
                  </m:oMath>
                </a14:m>
                <a:r>
                  <a:rPr lang="en-US" sz="3000" b="0" dirty="0">
                    <a:solidFill>
                      <a:schemeClr val="accent6"/>
                    </a:solidFill>
                  </a:rPr>
                  <a:t>. </a:t>
                </a:r>
              </a:p>
              <a:p>
                <a:r>
                  <a:rPr lang="en-US" sz="3000" b="0" dirty="0">
                    <a:solidFill>
                      <a:schemeClr val="accent6"/>
                    </a:solidFill>
                  </a:rPr>
                  <a:t>Suppose that:</a:t>
                </a:r>
              </a:p>
              <a:p>
                <a:pPr marL="914400" indent="-514350">
                  <a:buClr>
                    <a:schemeClr val="accent6"/>
                  </a:buClr>
                  <a:buFont typeface="+mj-lt"/>
                  <a:buAutoNum type="arabicPeriod"/>
                </a:pPr>
                <a:r>
                  <a:rPr lang="en-US" sz="3000" dirty="0">
                    <a:solidFill>
                      <a:schemeClr val="accent6"/>
                    </a:solidFill>
                  </a:rPr>
                  <a:t>P is non-trivial: P is neither empty nor </a:t>
                </a:r>
                <a14:m>
                  <m:oMath xmlns:m="http://schemas.openxmlformats.org/officeDocument/2006/math">
                    <m:r>
                      <a:rPr lang="en-US" sz="3000" dirty="0" smtClean="0">
                        <a:solidFill>
                          <a:schemeClr val="accent6"/>
                        </a:solidFill>
                        <a:latin typeface="Cambria Math" panose="02040503050406030204" pitchFamily="18" charset="0"/>
                      </a:rPr>
                      <m:t>ℕ</m:t>
                    </m:r>
                  </m:oMath>
                </a14:m>
                <a:r>
                  <a:rPr lang="en-US" sz="3000" dirty="0">
                    <a:solidFill>
                      <a:schemeClr val="accent6"/>
                    </a:solidFill>
                  </a:rPr>
                  <a:t> itself.</a:t>
                </a:r>
              </a:p>
              <a:p>
                <a:pPr marL="914400" indent="-514350">
                  <a:buClr>
                    <a:schemeClr val="accent6"/>
                  </a:buClr>
                  <a:buFont typeface="+mj-lt"/>
                  <a:buAutoNum type="arabicPeriod"/>
                </a:pPr>
                <a:r>
                  <a:rPr lang="en-US" sz="3000" b="0" dirty="0">
                    <a:solidFill>
                      <a:schemeClr val="accent6"/>
                    </a:solidFill>
                  </a:rPr>
                  <a:t>P is extensional: </a:t>
                </a:r>
                <a14:m>
                  <m:oMath xmlns:m="http://schemas.openxmlformats.org/officeDocument/2006/math">
                    <m:r>
                      <a:rPr lang="en-US" sz="3000" smtClean="0">
                        <a:solidFill>
                          <a:schemeClr val="accent6"/>
                        </a:solidFill>
                        <a:latin typeface="Cambria Math" panose="02040503050406030204" pitchFamily="18" charset="0"/>
                      </a:rPr>
                      <m:t>∀</m:t>
                    </m:r>
                  </m:oMath>
                </a14:m>
                <a:r>
                  <a:rPr lang="en-US" sz="3000" dirty="0">
                    <a:solidFill>
                      <a:schemeClr val="accent6"/>
                    </a:solidFill>
                  </a:rPr>
                  <a:t> </a:t>
                </a:r>
                <a:r>
                  <a:rPr lang="en-US" sz="3000" dirty="0" err="1">
                    <a:solidFill>
                      <a:schemeClr val="accent6"/>
                    </a:solidFill>
                  </a:rPr>
                  <a:t>m,n</a:t>
                </a:r>
                <a:r>
                  <a:rPr lang="en-US" sz="3000" dirty="0">
                    <a:solidFill>
                      <a:schemeClr val="accent6"/>
                    </a:solidFill>
                  </a:rPr>
                  <a:t> </a:t>
                </a:r>
                <a14:m>
                  <m:oMath xmlns:m="http://schemas.openxmlformats.org/officeDocument/2006/math">
                    <m:r>
                      <a:rPr lang="en-US" sz="3000" smtClean="0">
                        <a:solidFill>
                          <a:schemeClr val="accent6"/>
                        </a:solidFill>
                        <a:latin typeface="Cambria Math" panose="02040503050406030204" pitchFamily="18" charset="0"/>
                      </a:rPr>
                      <m:t>∈</m:t>
                    </m:r>
                  </m:oMath>
                </a14:m>
                <a:r>
                  <a:rPr lang="en-US" sz="3000" dirty="0">
                    <a:solidFill>
                      <a:schemeClr val="accent6"/>
                    </a:solidFill>
                  </a:rPr>
                  <a:t> </a:t>
                </a:r>
                <a14:m>
                  <m:oMath xmlns:m="http://schemas.openxmlformats.org/officeDocument/2006/math">
                    <m:r>
                      <a:rPr lang="en-US" sz="3000" dirty="0" smtClean="0">
                        <a:solidFill>
                          <a:schemeClr val="accent6"/>
                        </a:solidFill>
                        <a:latin typeface="Cambria Math" panose="02040503050406030204" pitchFamily="18" charset="0"/>
                      </a:rPr>
                      <m:t>ℕ</m:t>
                    </m:r>
                  </m:oMath>
                </a14:m>
                <a:r>
                  <a:rPr lang="en-US" sz="3000" dirty="0">
                    <a:solidFill>
                      <a:schemeClr val="accent6"/>
                    </a:solidFill>
                  </a:rPr>
                  <a:t>, if </a:t>
                </a:r>
                <a14:m>
                  <m:oMath xmlns:m="http://schemas.openxmlformats.org/officeDocument/2006/math">
                    <m:sSub>
                      <m:sSubPr>
                        <m:ctrlPr>
                          <a:rPr lang="en-US" sz="3000" i="1" dirty="0" smtClean="0">
                            <a:solidFill>
                              <a:schemeClr val="accent6"/>
                            </a:solidFill>
                            <a:latin typeface="Cambria Math" panose="02040503050406030204" pitchFamily="18" charset="0"/>
                          </a:rPr>
                        </m:ctrlPr>
                      </m:sSubPr>
                      <m:e>
                        <m:r>
                          <a:rPr lang="en-US" sz="3000" i="1" dirty="0" smtClean="0">
                            <a:solidFill>
                              <a:schemeClr val="accent6"/>
                            </a:solidFill>
                            <a:latin typeface="Cambria Math" panose="02040503050406030204" pitchFamily="18" charset="0"/>
                          </a:rPr>
                          <m:t>𝜑</m:t>
                        </m:r>
                      </m:e>
                      <m:sub>
                        <m:r>
                          <a:rPr lang="en-US" sz="3000" i="1" dirty="0" smtClean="0">
                            <a:solidFill>
                              <a:schemeClr val="accent6"/>
                            </a:solidFill>
                            <a:latin typeface="Cambria Math" panose="02040503050406030204" pitchFamily="18" charset="0"/>
                          </a:rPr>
                          <m:t>𝑚</m:t>
                        </m:r>
                      </m:sub>
                    </m:sSub>
                  </m:oMath>
                </a14:m>
                <a:r>
                  <a:rPr lang="en-US" sz="3000" dirty="0">
                    <a:solidFill>
                      <a:schemeClr val="accent6"/>
                    </a:solidFill>
                  </a:rPr>
                  <a:t> = </a:t>
                </a:r>
                <a14:m>
                  <m:oMath xmlns:m="http://schemas.openxmlformats.org/officeDocument/2006/math">
                    <m:sSub>
                      <m:sSubPr>
                        <m:ctrlPr>
                          <a:rPr lang="en-US" sz="3000" i="1" smtClean="0">
                            <a:solidFill>
                              <a:schemeClr val="accent6"/>
                            </a:solidFill>
                            <a:latin typeface="Cambria Math" panose="02040503050406030204" pitchFamily="18" charset="0"/>
                          </a:rPr>
                        </m:ctrlPr>
                      </m:sSubPr>
                      <m:e>
                        <m:r>
                          <a:rPr lang="en-US" sz="3000" i="1" smtClean="0">
                            <a:solidFill>
                              <a:schemeClr val="accent6"/>
                            </a:solidFill>
                            <a:latin typeface="Cambria Math" panose="02040503050406030204" pitchFamily="18" charset="0"/>
                          </a:rPr>
                          <m:t>𝜑</m:t>
                        </m:r>
                      </m:e>
                      <m:sub>
                        <m:r>
                          <a:rPr lang="en-US" sz="3000" i="1" smtClean="0">
                            <a:solidFill>
                              <a:schemeClr val="accent6"/>
                            </a:solidFill>
                            <a:latin typeface="Cambria Math" panose="02040503050406030204" pitchFamily="18" charset="0"/>
                          </a:rPr>
                          <m:t>𝑛</m:t>
                        </m:r>
                      </m:sub>
                    </m:sSub>
                  </m:oMath>
                </a14:m>
                <a:r>
                  <a:rPr lang="en-US" sz="3000" dirty="0">
                    <a:solidFill>
                      <a:schemeClr val="accent6"/>
                    </a:solidFill>
                  </a:rPr>
                  <a:t> </a:t>
                </a:r>
                <a:br>
                  <a:rPr lang="en-US" sz="3000" dirty="0">
                    <a:solidFill>
                      <a:schemeClr val="accent6"/>
                    </a:solidFill>
                  </a:rPr>
                </a:br>
                <a:r>
                  <a:rPr lang="en-US" sz="3000" dirty="0">
                    <a:solidFill>
                      <a:schemeClr val="accent6"/>
                    </a:solidFill>
                  </a:rPr>
                  <a:t>then m </a:t>
                </a:r>
                <a14:m>
                  <m:oMath xmlns:m="http://schemas.openxmlformats.org/officeDocument/2006/math">
                    <m:r>
                      <a:rPr lang="en-US" sz="3000" smtClean="0">
                        <a:solidFill>
                          <a:schemeClr val="accent6"/>
                        </a:solidFill>
                        <a:latin typeface="Cambria Math" panose="02040503050406030204" pitchFamily="18" charset="0"/>
                      </a:rPr>
                      <m:t>∈</m:t>
                    </m:r>
                  </m:oMath>
                </a14:m>
                <a:r>
                  <a:rPr lang="en-US" sz="3000" dirty="0">
                    <a:solidFill>
                      <a:schemeClr val="accent6"/>
                    </a:solidFill>
                  </a:rPr>
                  <a:t> P </a:t>
                </a:r>
                <a14:m>
                  <m:oMath xmlns:m="http://schemas.openxmlformats.org/officeDocument/2006/math">
                    <m:r>
                      <a:rPr lang="en-US" sz="3000" i="1" dirty="0" smtClean="0">
                        <a:solidFill>
                          <a:schemeClr val="accent6"/>
                        </a:solidFill>
                        <a:latin typeface="Cambria Math" panose="02040503050406030204" pitchFamily="18" charset="0"/>
                      </a:rPr>
                      <m:t>⇔</m:t>
                    </m:r>
                  </m:oMath>
                </a14:m>
                <a:r>
                  <a:rPr lang="en-US" sz="3000" dirty="0">
                    <a:solidFill>
                      <a:schemeClr val="accent6"/>
                    </a:solidFill>
                  </a:rPr>
                  <a:t> n </a:t>
                </a:r>
                <a14:m>
                  <m:oMath xmlns:m="http://schemas.openxmlformats.org/officeDocument/2006/math">
                    <m:r>
                      <a:rPr lang="en-US" sz="3000" smtClean="0">
                        <a:solidFill>
                          <a:schemeClr val="accent6"/>
                        </a:solidFill>
                        <a:latin typeface="Cambria Math" panose="02040503050406030204" pitchFamily="18" charset="0"/>
                      </a:rPr>
                      <m:t>∈</m:t>
                    </m:r>
                  </m:oMath>
                </a14:m>
                <a:r>
                  <a:rPr lang="en-US" sz="3000" dirty="0">
                    <a:solidFill>
                      <a:schemeClr val="accent6"/>
                    </a:solidFill>
                  </a:rPr>
                  <a:t> P.</a:t>
                </a:r>
              </a:p>
              <a:p>
                <a:pPr>
                  <a:buClr>
                    <a:schemeClr val="accent6"/>
                  </a:buClr>
                </a:pPr>
                <a:r>
                  <a:rPr lang="en-US" sz="3000" b="0" dirty="0">
                    <a:solidFill>
                      <a:schemeClr val="accent6"/>
                    </a:solidFill>
                  </a:rPr>
                  <a:t>Then P is undecidable.</a:t>
                </a:r>
              </a:p>
            </p:txBody>
          </p:sp>
        </mc:Choice>
        <mc:Fallback xmlns="">
          <p:sp>
            <p:nvSpPr>
              <p:cNvPr id="3" name="TextBox 2">
                <a:extLst>
                  <a:ext uri="{FF2B5EF4-FFF2-40B4-BE49-F238E27FC236}">
                    <a16:creationId xmlns:a16="http://schemas.microsoft.com/office/drawing/2014/main" id="{5C5380E7-B272-874B-57DB-37B988D925FE}"/>
                  </a:ext>
                </a:extLst>
              </p:cNvPr>
              <p:cNvSpPr txBox="1">
                <a:spLocks noRot="1" noChangeAspect="1" noMove="1" noResize="1" noEditPoints="1" noAdjustHandles="1" noChangeArrowheads="1" noChangeShapeType="1" noTextEdit="1"/>
              </p:cNvSpPr>
              <p:nvPr/>
            </p:nvSpPr>
            <p:spPr>
              <a:xfrm>
                <a:off x="157897" y="572700"/>
                <a:ext cx="8828203" cy="3323987"/>
              </a:xfrm>
              <a:prstGeom prst="rect">
                <a:avLst/>
              </a:prstGeom>
              <a:blipFill>
                <a:blip r:embed="rId5"/>
                <a:stretch>
                  <a:fillRect l="-1657" t="-2385" r="-1243" b="-4771"/>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3E40FC8A-8175-F06E-1452-87FEAE0A0D48}"/>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8</a:t>
            </a:fld>
            <a:endParaRPr lang="en-US" dirty="0"/>
          </a:p>
        </p:txBody>
      </p:sp>
    </p:spTree>
    <p:extLst>
      <p:ext uri="{BB962C8B-B14F-4D97-AF65-F5344CB8AC3E}">
        <p14:creationId xmlns:p14="http://schemas.microsoft.com/office/powerpoint/2010/main" val="4186758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DBD1C5-065E-68CE-7A76-7B719BDD587C}"/>
              </a:ext>
            </a:extLst>
          </p:cNvPr>
          <p:cNvSpPr>
            <a:spLocks noGrp="1"/>
          </p:cNvSpPr>
          <p:nvPr>
            <p:ph type="title"/>
          </p:nvPr>
        </p:nvSpPr>
        <p:spPr>
          <a:xfrm>
            <a:off x="720000" y="365760"/>
            <a:ext cx="7704000" cy="1139190"/>
          </a:xfrm>
        </p:spPr>
        <p:txBody>
          <a:bodyPr/>
          <a:lstStyle/>
          <a:p>
            <a:r>
              <a:rPr lang="en-US" dirty="0"/>
              <a:t>Rice’s Theorem applied to Programming Languages</a:t>
            </a:r>
          </a:p>
        </p:txBody>
      </p:sp>
      <p:sp>
        <p:nvSpPr>
          <p:cNvPr id="5" name="TextBox 4">
            <a:extLst>
              <a:ext uri="{FF2B5EF4-FFF2-40B4-BE49-F238E27FC236}">
                <a16:creationId xmlns:a16="http://schemas.microsoft.com/office/drawing/2014/main" id="{69360061-26F1-3520-63E1-CB12B13C43D4}"/>
              </a:ext>
            </a:extLst>
          </p:cNvPr>
          <p:cNvSpPr txBox="1"/>
          <p:nvPr/>
        </p:nvSpPr>
        <p:spPr>
          <a:xfrm>
            <a:off x="157898" y="1860153"/>
            <a:ext cx="8828203" cy="2400657"/>
          </a:xfrm>
          <a:prstGeom prst="rect">
            <a:avLst/>
          </a:prstGeom>
          <a:noFill/>
        </p:spPr>
        <p:txBody>
          <a:bodyPr wrap="square" lIns="91440" tIns="45720" rIns="91440" bIns="45720" rtlCol="0" anchor="t">
            <a:spAutoFit/>
          </a:bodyPr>
          <a:lstStyle/>
          <a:p>
            <a:r>
              <a:rPr lang="en-US" sz="3000" dirty="0">
                <a:solidFill>
                  <a:schemeClr val="accent6"/>
                </a:solidFill>
              </a:rPr>
              <a:t>Programs are </a:t>
            </a:r>
            <a:r>
              <a:rPr lang="en-US" sz="3000" u="sng" dirty="0">
                <a:solidFill>
                  <a:schemeClr val="accent6"/>
                </a:solidFill>
              </a:rPr>
              <a:t>undecidable</a:t>
            </a:r>
            <a:r>
              <a:rPr lang="en-US" sz="3000" dirty="0">
                <a:solidFill>
                  <a:schemeClr val="accent6"/>
                </a:solidFill>
              </a:rPr>
              <a:t>.</a:t>
            </a:r>
          </a:p>
          <a:p>
            <a:endParaRPr lang="en-US" sz="3000" b="0" dirty="0">
              <a:solidFill>
                <a:schemeClr val="accent6"/>
              </a:solidFill>
            </a:endParaRPr>
          </a:p>
          <a:p>
            <a:r>
              <a:rPr lang="en-US" sz="3000" dirty="0">
                <a:solidFill>
                  <a:schemeClr val="accent6"/>
                </a:solidFill>
              </a:rPr>
              <a:t>Only able to determine simplistic things in nature but does not have an answer to complex problems like The Halting Problem.</a:t>
            </a:r>
            <a:endParaRPr lang="en-US" sz="3000" b="0" dirty="0">
              <a:solidFill>
                <a:schemeClr val="accent6"/>
              </a:solidFill>
            </a:endParaRPr>
          </a:p>
        </p:txBody>
      </p:sp>
      <p:sp>
        <p:nvSpPr>
          <p:cNvPr id="2" name="TextBox 1">
            <a:extLst>
              <a:ext uri="{FF2B5EF4-FFF2-40B4-BE49-F238E27FC236}">
                <a16:creationId xmlns:a16="http://schemas.microsoft.com/office/drawing/2014/main" id="{1022BC28-E7E7-6271-37CC-65B16007B84A}"/>
              </a:ext>
            </a:extLst>
          </p:cNvPr>
          <p:cNvSpPr txBox="1"/>
          <p:nvPr/>
        </p:nvSpPr>
        <p:spPr>
          <a:xfrm>
            <a:off x="0" y="4813579"/>
            <a:ext cx="685800" cy="307777"/>
          </a:xfrm>
          <a:prstGeom prst="rect">
            <a:avLst/>
          </a:prstGeom>
          <a:noFill/>
        </p:spPr>
        <p:txBody>
          <a:bodyPr wrap="square" rtlCol="0">
            <a:spAutoFit/>
          </a:bodyPr>
          <a:lstStyle/>
          <a:p>
            <a:fld id="{03392319-6B34-4B60-AE36-FF7C598FCBC9}" type="slidenum">
              <a:rPr lang="en-US" smtClean="0"/>
              <a:t>9</a:t>
            </a:fld>
            <a:endParaRPr lang="en-US" dirty="0"/>
          </a:p>
        </p:txBody>
      </p:sp>
    </p:spTree>
    <p:extLst>
      <p:ext uri="{BB962C8B-B14F-4D97-AF65-F5344CB8AC3E}">
        <p14:creationId xmlns:p14="http://schemas.microsoft.com/office/powerpoint/2010/main" val="2229256508"/>
      </p:ext>
    </p:extLst>
  </p:cSld>
  <p:clrMapOvr>
    <a:masterClrMapping/>
  </p:clrMapOvr>
</p:sld>
</file>

<file path=ppt/theme/theme1.xml><?xml version="1.0" encoding="utf-8"?>
<a:theme xmlns:a="http://schemas.openxmlformats.org/drawingml/2006/main" name="Computer Science Capstone Project by Slidesgo">
  <a:themeElements>
    <a:clrScheme name="Simple Light">
      <a:dk1>
        <a:srgbClr val="383470"/>
      </a:dk1>
      <a:lt1>
        <a:srgbClr val="4A4592"/>
      </a:lt1>
      <a:dk2>
        <a:srgbClr val="00A5E4"/>
      </a:dk2>
      <a:lt2>
        <a:srgbClr val="FA8789"/>
      </a:lt2>
      <a:accent1>
        <a:srgbClr val="EA950F"/>
      </a:accent1>
      <a:accent2>
        <a:srgbClr val="EDC85D"/>
      </a:accent2>
      <a:accent3>
        <a:srgbClr val="775C97"/>
      </a:accent3>
      <a:accent4>
        <a:srgbClr val="E3DBF3"/>
      </a:accent4>
      <a:accent5>
        <a:srgbClr val="82A81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docProps/app.xml><?xml version="1.0" encoding="utf-8"?>
<Properties xmlns="http://schemas.openxmlformats.org/officeDocument/2006/extended-properties" xmlns:vt="http://schemas.openxmlformats.org/officeDocument/2006/docPropsVTypes">
  <Template>Computer Science Capstone Project by Slidesgo 1</Template>
  <TotalTime>26</TotalTime>
  <Words>4703</Words>
  <Application>Microsoft Office PowerPoint</Application>
  <PresentationFormat>On-screen Show (16:9)</PresentationFormat>
  <Paragraphs>573</Paragraphs>
  <Slides>61</Slides>
  <Notes>34</Notes>
  <HiddenSlides>0</HiddenSlides>
  <MMClips>0</MMClips>
  <ScaleCrop>false</ScaleCrop>
  <HeadingPairs>
    <vt:vector size="4" baseType="variant">
      <vt:variant>
        <vt:lpstr>Theme</vt:lpstr>
      </vt:variant>
      <vt:variant>
        <vt:i4>1</vt:i4>
      </vt:variant>
      <vt:variant>
        <vt:lpstr>Slide Titles</vt:lpstr>
      </vt:variant>
      <vt:variant>
        <vt:i4>61</vt:i4>
      </vt:variant>
    </vt:vector>
  </HeadingPairs>
  <TitlesOfParts>
    <vt:vector size="62" baseType="lpstr">
      <vt:lpstr>Computer Science Capstone Project by Slidesgo</vt:lpstr>
      <vt:lpstr>Survey of Imperative Style Turing Complete proof techniques and an application to prove Proteus Turing Complete</vt:lpstr>
      <vt:lpstr>Table of contents</vt:lpstr>
      <vt:lpstr>Introduction</vt:lpstr>
      <vt:lpstr>The Turing Machine</vt:lpstr>
      <vt:lpstr>Example of a TM</vt:lpstr>
      <vt:lpstr>Walkthrough of Sample TM</vt:lpstr>
      <vt:lpstr>The Church-Turing Thesis</vt:lpstr>
      <vt:lpstr>Rice’s Theorem</vt:lpstr>
      <vt:lpstr>Rice’s Theorem applied to Programming Languages</vt:lpstr>
      <vt:lpstr>Turing Completeness</vt:lpstr>
      <vt:lpstr>Proteus</vt:lpstr>
      <vt:lpstr>Actor Model</vt:lpstr>
      <vt:lpstr>Proteus Language Design Details</vt:lpstr>
      <vt:lpstr>Use Cases</vt:lpstr>
      <vt:lpstr>03</vt:lpstr>
      <vt:lpstr>Computer Engineering</vt:lpstr>
      <vt:lpstr>Computer Science – Automata Theory</vt:lpstr>
      <vt:lpstr>Example of a TM - Revisited</vt:lpstr>
      <vt:lpstr>Software Engineering</vt:lpstr>
      <vt:lpstr>Software Engineering – Conway’s Game of Life</vt:lpstr>
      <vt:lpstr>Mathematics</vt:lpstr>
      <vt:lpstr>Lambda Calculus in Practice</vt:lpstr>
      <vt:lpstr>Example of a TM - Revisited</vt:lpstr>
      <vt:lpstr>Lambda Calculus Expanded</vt:lpstr>
      <vt:lpstr>Proteus Proofs</vt:lpstr>
      <vt:lpstr>Automata Theory</vt:lpstr>
      <vt:lpstr>TM made in Proteus – Program Start</vt:lpstr>
      <vt:lpstr>TM made in Proteus - Writing</vt:lpstr>
      <vt:lpstr>TM made in Proteus - Moving</vt:lpstr>
      <vt:lpstr>TM made in Proteus - Halting</vt:lpstr>
      <vt:lpstr>TM made in Proteus - Halting</vt:lpstr>
      <vt:lpstr>Automata Theory - Formal Definition</vt:lpstr>
      <vt:lpstr>Conway’s Game of Life</vt:lpstr>
      <vt:lpstr>Conway’s Game of Life - Cells</vt:lpstr>
      <vt:lpstr>Conway’s Game of Life - Controller</vt:lpstr>
      <vt:lpstr>Conway’s Game of Life written in Proteus</vt:lpstr>
      <vt:lpstr>Rule 110</vt:lpstr>
      <vt:lpstr>Rule 110 - Cells</vt:lpstr>
      <vt:lpstr>Rule 110 - Controller</vt:lpstr>
      <vt:lpstr>Rule 110 written in Proteus</vt:lpstr>
      <vt:lpstr>Conclusion</vt:lpstr>
      <vt:lpstr>Summary</vt:lpstr>
      <vt:lpstr>Future Thoughts</vt:lpstr>
      <vt:lpstr>Final Remarks</vt:lpstr>
      <vt:lpstr>Thank You!</vt:lpstr>
      <vt:lpstr>References</vt:lpstr>
      <vt:lpstr>References</vt:lpstr>
      <vt:lpstr>References</vt:lpstr>
      <vt:lpstr>References</vt:lpstr>
      <vt:lpstr>Additional Slides</vt:lpstr>
      <vt:lpstr>Proteus Grammar – Pt. 1</vt:lpstr>
      <vt:lpstr>Proteus Grammar – Pt. 2</vt:lpstr>
      <vt:lpstr>Automata Theory levels of computation</vt:lpstr>
      <vt:lpstr>Proof Assistants</vt:lpstr>
      <vt:lpstr>Brainfuck</vt:lpstr>
      <vt:lpstr>SKI Combinator Calculus</vt:lpstr>
      <vt:lpstr>Why does TC matter? - Security</vt:lpstr>
      <vt:lpstr>Why does TC matter? – System Limits</vt:lpstr>
      <vt:lpstr>What is Undecidability?</vt:lpstr>
      <vt:lpstr>How is CGoL TC?</vt:lpstr>
      <vt:lpstr>How is Rule 110 TC?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Martinez , Isaiah</dc:creator>
  <cp:lastModifiedBy>Martinez , Isaiah</cp:lastModifiedBy>
  <cp:revision>9</cp:revision>
  <dcterms:created xsi:type="dcterms:W3CDTF">2024-12-06T10:44:40Z</dcterms:created>
  <dcterms:modified xsi:type="dcterms:W3CDTF">2024-12-06T21:45:48Z</dcterms:modified>
</cp:coreProperties>
</file>

<file path=docProps/thumbnail.jpeg>
</file>